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3"/>
  </p:notesMasterIdLst>
  <p:sldIdLst>
    <p:sldId id="268" r:id="rId5"/>
    <p:sldId id="397" r:id="rId6"/>
    <p:sldId id="398" r:id="rId7"/>
    <p:sldId id="399" r:id="rId8"/>
    <p:sldId id="403" r:id="rId9"/>
    <p:sldId id="405" r:id="rId10"/>
    <p:sldId id="406" r:id="rId11"/>
    <p:sldId id="407" r:id="rId12"/>
    <p:sldId id="457" r:id="rId13"/>
    <p:sldId id="458" r:id="rId14"/>
    <p:sldId id="410" r:id="rId15"/>
    <p:sldId id="411" r:id="rId16"/>
    <p:sldId id="412" r:id="rId17"/>
    <p:sldId id="413" r:id="rId18"/>
    <p:sldId id="414" r:id="rId19"/>
    <p:sldId id="415" r:id="rId20"/>
    <p:sldId id="416" r:id="rId21"/>
    <p:sldId id="418" r:id="rId22"/>
    <p:sldId id="459" r:id="rId23"/>
    <p:sldId id="420" r:id="rId24"/>
    <p:sldId id="422" r:id="rId25"/>
    <p:sldId id="423" r:id="rId26"/>
    <p:sldId id="424" r:id="rId27"/>
    <p:sldId id="425" r:id="rId28"/>
    <p:sldId id="456" r:id="rId29"/>
    <p:sldId id="429" r:id="rId30"/>
    <p:sldId id="430" r:id="rId31"/>
    <p:sldId id="460" r:id="rId32"/>
    <p:sldId id="434" r:id="rId33"/>
    <p:sldId id="461" r:id="rId34"/>
    <p:sldId id="442" r:id="rId35"/>
    <p:sldId id="455" r:id="rId36"/>
    <p:sldId id="445" r:id="rId37"/>
    <p:sldId id="462" r:id="rId38"/>
    <p:sldId id="451" r:id="rId39"/>
    <p:sldId id="452" r:id="rId40"/>
    <p:sldId id="453" r:id="rId41"/>
    <p:sldId id="454" r:id="rId4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ward Pinto" initials="EP" lastIdx="65" clrIdx="0">
    <p:extLst>
      <p:ext uri="{19B8F6BF-5375-455C-9EA6-DF929625EA0E}">
        <p15:presenceInfo xmlns:p15="http://schemas.microsoft.com/office/powerpoint/2012/main" userId="S-1-5-21-2141900010-1484882721-2352971381-7785" providerId="AD"/>
      </p:ext>
    </p:extLst>
  </p:cmAuthor>
  <p:cmAuthor id="2" name="Sissi Li" initials="SL" lastIdx="3" clrIdx="1">
    <p:extLst>
      <p:ext uri="{19B8F6BF-5375-455C-9EA6-DF929625EA0E}">
        <p15:presenceInfo xmlns:p15="http://schemas.microsoft.com/office/powerpoint/2012/main" userId="S-1-5-21-2141900010-1484882721-2352971381-27565" providerId="AD"/>
      </p:ext>
    </p:extLst>
  </p:cmAuthor>
  <p:cmAuthor id="3" name="Amanda Dial" initials="AD" lastIdx="18" clrIdx="2">
    <p:extLst>
      <p:ext uri="{19B8F6BF-5375-455C-9EA6-DF929625EA0E}">
        <p15:presenceInfo xmlns:p15="http://schemas.microsoft.com/office/powerpoint/2012/main" userId="S-1-5-21-2141900010-1484882721-2352971381-35277" providerId="AD"/>
      </p:ext>
    </p:extLst>
  </p:cmAuthor>
  <p:cmAuthor id="5" name="Tobias Peter" initials="TP [3]" lastIdx="5" clrIdx="3">
    <p:extLst>
      <p:ext uri="{19B8F6BF-5375-455C-9EA6-DF929625EA0E}">
        <p15:presenceInfo xmlns:p15="http://schemas.microsoft.com/office/powerpoint/2012/main" userId="S::Tobias.Peter@AEI.org::48b740ca-d18c-4d74-9ed8-9f5780ced8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4" autoAdjust="0"/>
    <p:restoredTop sz="94610" autoAdjust="0"/>
  </p:normalViewPr>
  <p:slideViewPr>
    <p:cSldViewPr snapToGrid="0">
      <p:cViewPr varScale="1">
        <p:scale>
          <a:sx n="74" d="100"/>
          <a:sy n="74" d="100"/>
        </p:scale>
        <p:origin x="89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20B1D5C-349A-42BE-A1F0-F033A22D0C1F}" type="datetimeFigureOut">
              <a:rPr lang="en-US" smtClean="0"/>
              <a:t>12/5/2024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30D34F9-2F73-4308-989D-CD52472FF794}" type="slidenum">
              <a:rPr lang="en-US" smtClean="0"/>
              <a:t>‹#›</a:t>
            </a:fld>
            <a:endParaRPr lang="en-US"/>
          </a:p>
        </p:txBody>
      </p:sp>
    </p:spTree>
    <p:extLst>
      <p:ext uri="{BB962C8B-B14F-4D97-AF65-F5344CB8AC3E}">
        <p14:creationId xmlns:p14="http://schemas.microsoft.com/office/powerpoint/2010/main" val="560046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D3F025-F39E-4E0A-B257-B1E92439DF67}" type="slidenum">
              <a:rPr lang="en-US" smtClean="0"/>
              <a:t>1</a:t>
            </a:fld>
            <a:endParaRPr lang="en-US" dirty="0"/>
          </a:p>
        </p:txBody>
      </p:sp>
    </p:spTree>
    <p:extLst>
      <p:ext uri="{BB962C8B-B14F-4D97-AF65-F5344CB8AC3E}">
        <p14:creationId xmlns:p14="http://schemas.microsoft.com/office/powerpoint/2010/main" val="1948728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3F025-F39E-4E0A-B257-B1E92439DF67}" type="slidenum">
              <a:rPr lang="en-US" smtClean="0"/>
              <a:t>8</a:t>
            </a:fld>
            <a:endParaRPr lang="en-US"/>
          </a:p>
        </p:txBody>
      </p:sp>
    </p:spTree>
    <p:extLst>
      <p:ext uri="{BB962C8B-B14F-4D97-AF65-F5344CB8AC3E}">
        <p14:creationId xmlns:p14="http://schemas.microsoft.com/office/powerpoint/2010/main" val="2391815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3F025-F39E-4E0A-B257-B1E92439DF67}" type="slidenum">
              <a:rPr lang="en-US" smtClean="0"/>
              <a:t>9</a:t>
            </a:fld>
            <a:endParaRPr lang="en-US"/>
          </a:p>
        </p:txBody>
      </p:sp>
    </p:spTree>
    <p:extLst>
      <p:ext uri="{BB962C8B-B14F-4D97-AF65-F5344CB8AC3E}">
        <p14:creationId xmlns:p14="http://schemas.microsoft.com/office/powerpoint/2010/main" val="3985988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3F025-F39E-4E0A-B257-B1E92439DF67}" type="slidenum">
              <a:rPr lang="en-US" smtClean="0"/>
              <a:t>10</a:t>
            </a:fld>
            <a:endParaRPr lang="en-US"/>
          </a:p>
        </p:txBody>
      </p:sp>
    </p:spTree>
    <p:extLst>
      <p:ext uri="{BB962C8B-B14F-4D97-AF65-F5344CB8AC3E}">
        <p14:creationId xmlns:p14="http://schemas.microsoft.com/office/powerpoint/2010/main" val="1262770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3F025-F39E-4E0A-B257-B1E92439DF67}" type="slidenum">
              <a:rPr lang="en-US" smtClean="0"/>
              <a:t>31</a:t>
            </a:fld>
            <a:endParaRPr lang="en-US"/>
          </a:p>
        </p:txBody>
      </p:sp>
    </p:spTree>
    <p:extLst>
      <p:ext uri="{BB962C8B-B14F-4D97-AF65-F5344CB8AC3E}">
        <p14:creationId xmlns:p14="http://schemas.microsoft.com/office/powerpoint/2010/main" val="3596048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4C3FC5E-56B5-4E70-947F-91197B1632D5}" type="datetime1">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247FDA-9738-4EDC-A89E-328F20067CB2}" type="slidenum">
              <a:rPr lang="en-US" smtClean="0"/>
              <a:t>‹#›</a:t>
            </a:fld>
            <a:endParaRPr lang="en-US"/>
          </a:p>
        </p:txBody>
      </p:sp>
    </p:spTree>
    <p:extLst>
      <p:ext uri="{BB962C8B-B14F-4D97-AF65-F5344CB8AC3E}">
        <p14:creationId xmlns:p14="http://schemas.microsoft.com/office/powerpoint/2010/main" val="4037278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0D2033-34DA-430D-B667-608DD206F793}" type="datetime1">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247FDA-9738-4EDC-A89E-328F20067CB2}" type="slidenum">
              <a:rPr lang="en-US" smtClean="0"/>
              <a:t>‹#›</a:t>
            </a:fld>
            <a:endParaRPr lang="en-US"/>
          </a:p>
        </p:txBody>
      </p:sp>
    </p:spTree>
    <p:extLst>
      <p:ext uri="{BB962C8B-B14F-4D97-AF65-F5344CB8AC3E}">
        <p14:creationId xmlns:p14="http://schemas.microsoft.com/office/powerpoint/2010/main" val="564119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DDE91E-F094-41CE-B418-505818AD94E7}" type="datetime1">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247FDA-9738-4EDC-A89E-328F20067CB2}" type="slidenum">
              <a:rPr lang="en-US" smtClean="0"/>
              <a:t>‹#›</a:t>
            </a:fld>
            <a:endParaRPr lang="en-US"/>
          </a:p>
        </p:txBody>
      </p:sp>
    </p:spTree>
    <p:extLst>
      <p:ext uri="{BB962C8B-B14F-4D97-AF65-F5344CB8AC3E}">
        <p14:creationId xmlns:p14="http://schemas.microsoft.com/office/powerpoint/2010/main" val="3438009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2F8864-EDB2-474B-973D-A6272F09C198}" type="datetime1">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247FDA-9738-4EDC-A89E-328F20067CB2}" type="slidenum">
              <a:rPr lang="en-US" smtClean="0"/>
              <a:t>‹#›</a:t>
            </a:fld>
            <a:endParaRPr lang="en-US"/>
          </a:p>
        </p:txBody>
      </p:sp>
    </p:spTree>
    <p:extLst>
      <p:ext uri="{BB962C8B-B14F-4D97-AF65-F5344CB8AC3E}">
        <p14:creationId xmlns:p14="http://schemas.microsoft.com/office/powerpoint/2010/main" val="3219062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13D6BD2-D644-42FB-B50D-A27CC0C394DE}" type="datetime1">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247FDA-9738-4EDC-A89E-328F20067CB2}" type="slidenum">
              <a:rPr lang="en-US" smtClean="0"/>
              <a:t>‹#›</a:t>
            </a:fld>
            <a:endParaRPr lang="en-US"/>
          </a:p>
        </p:txBody>
      </p:sp>
    </p:spTree>
    <p:extLst>
      <p:ext uri="{BB962C8B-B14F-4D97-AF65-F5344CB8AC3E}">
        <p14:creationId xmlns:p14="http://schemas.microsoft.com/office/powerpoint/2010/main" val="3067761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FE264F-302A-4599-90BF-B01D59D47BE4}" type="datetime1">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247FDA-9738-4EDC-A89E-328F20067CB2}" type="slidenum">
              <a:rPr lang="en-US" smtClean="0"/>
              <a:t>‹#›</a:t>
            </a:fld>
            <a:endParaRPr lang="en-US"/>
          </a:p>
        </p:txBody>
      </p:sp>
    </p:spTree>
    <p:extLst>
      <p:ext uri="{BB962C8B-B14F-4D97-AF65-F5344CB8AC3E}">
        <p14:creationId xmlns:p14="http://schemas.microsoft.com/office/powerpoint/2010/main" val="1911309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5DB80C-6FB8-49AE-9906-A689FB5C5EDA}" type="datetime1">
              <a:rPr lang="en-US" smtClean="0"/>
              <a:t>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247FDA-9738-4EDC-A89E-328F20067CB2}" type="slidenum">
              <a:rPr lang="en-US" smtClean="0"/>
              <a:t>‹#›</a:t>
            </a:fld>
            <a:endParaRPr lang="en-US"/>
          </a:p>
        </p:txBody>
      </p:sp>
    </p:spTree>
    <p:extLst>
      <p:ext uri="{BB962C8B-B14F-4D97-AF65-F5344CB8AC3E}">
        <p14:creationId xmlns:p14="http://schemas.microsoft.com/office/powerpoint/2010/main" val="3498851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1D81B5A-7A51-4F95-B4BB-876801A1B01B}" type="datetime1">
              <a:rPr lang="en-US" smtClean="0"/>
              <a:t>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247FDA-9738-4EDC-A89E-328F20067CB2}" type="slidenum">
              <a:rPr lang="en-US" smtClean="0"/>
              <a:t>‹#›</a:t>
            </a:fld>
            <a:endParaRPr lang="en-US"/>
          </a:p>
        </p:txBody>
      </p:sp>
    </p:spTree>
    <p:extLst>
      <p:ext uri="{BB962C8B-B14F-4D97-AF65-F5344CB8AC3E}">
        <p14:creationId xmlns:p14="http://schemas.microsoft.com/office/powerpoint/2010/main" val="1284968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64EA50-841F-453C-A266-B005A64EF1FE}" type="datetime1">
              <a:rPr lang="en-US" smtClean="0"/>
              <a:t>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247FDA-9738-4EDC-A89E-328F20067CB2}" type="slidenum">
              <a:rPr lang="en-US" smtClean="0"/>
              <a:t>‹#›</a:t>
            </a:fld>
            <a:endParaRPr lang="en-US"/>
          </a:p>
        </p:txBody>
      </p:sp>
    </p:spTree>
    <p:extLst>
      <p:ext uri="{BB962C8B-B14F-4D97-AF65-F5344CB8AC3E}">
        <p14:creationId xmlns:p14="http://schemas.microsoft.com/office/powerpoint/2010/main" val="2414894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BCE1EF-14EA-46E3-8A1E-FB6CAD77B66B}" type="datetime1">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247FDA-9738-4EDC-A89E-328F20067CB2}" type="slidenum">
              <a:rPr lang="en-US" smtClean="0"/>
              <a:t>‹#›</a:t>
            </a:fld>
            <a:endParaRPr lang="en-US"/>
          </a:p>
        </p:txBody>
      </p:sp>
    </p:spTree>
    <p:extLst>
      <p:ext uri="{BB962C8B-B14F-4D97-AF65-F5344CB8AC3E}">
        <p14:creationId xmlns:p14="http://schemas.microsoft.com/office/powerpoint/2010/main" val="945118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3B03D41-DE1B-44CE-972C-C6B0B8F1B615}" type="datetime1">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247FDA-9738-4EDC-A89E-328F20067CB2}" type="slidenum">
              <a:rPr lang="en-US" smtClean="0"/>
              <a:t>‹#›</a:t>
            </a:fld>
            <a:endParaRPr lang="en-US"/>
          </a:p>
        </p:txBody>
      </p:sp>
    </p:spTree>
    <p:extLst>
      <p:ext uri="{BB962C8B-B14F-4D97-AF65-F5344CB8AC3E}">
        <p14:creationId xmlns:p14="http://schemas.microsoft.com/office/powerpoint/2010/main" val="1803963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F6689-1AFE-4D54-BBFD-850ACF6E27EF}" type="datetime1">
              <a:rPr lang="en-US" smtClean="0"/>
              <a:t>12/5/2024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247FDA-9738-4EDC-A89E-328F20067CB2}" type="slidenum">
              <a:rPr lang="en-US" smtClean="0"/>
              <a:t>‹#›</a:t>
            </a:fld>
            <a:endParaRPr lang="en-US"/>
          </a:p>
        </p:txBody>
      </p:sp>
    </p:spTree>
    <p:extLst>
      <p:ext uri="{BB962C8B-B14F-4D97-AF65-F5344CB8AC3E}">
        <p14:creationId xmlns:p14="http://schemas.microsoft.com/office/powerpoint/2010/main" val="3235159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heat.aeihousingcenter.org/toolki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www.grassrootinstitute.org/2022/09/housing-crisis-culprit-staring-us-in-the-face/" TargetMode="External"/><Relationship Id="rId3" Type="http://schemas.openxmlformats.org/officeDocument/2006/relationships/hyperlink" Target="https://www.sightline.org/2017/09/21/yes-you-can-build-your-way-to-affordable-housing/" TargetMode="External"/><Relationship Id="rId7" Type="http://schemas.openxmlformats.org/officeDocument/2006/relationships/hyperlink" Target="https://www.mercatus.org/publications/urban-economics/housing-reform-states-menu-options-2023" TargetMode="External"/><Relationship Id="rId2" Type="http://schemas.openxmlformats.org/officeDocument/2006/relationships/hyperlink" Target="https://cityobservatory.org/the-end-of-the-housing-supply-debate-maybe/" TargetMode="External"/><Relationship Id="rId1" Type="http://schemas.openxmlformats.org/officeDocument/2006/relationships/slideLayout" Target="../slideLayouts/slideLayout2.xml"/><Relationship Id="rId6" Type="http://schemas.openxmlformats.org/officeDocument/2006/relationships/hyperlink" Target="https://papers.ssrn.com/sol3/papers.cfm?abstract_id=3929243" TargetMode="External"/><Relationship Id="rId5" Type="http://schemas.openxmlformats.org/officeDocument/2006/relationships/hyperlink" Target="https://www.strongtowns.org/journal/2022/4/27/herriges-rezoned-why-are-developers-only-building-luxury-housing" TargetMode="External"/><Relationship Id="rId10" Type="http://schemas.openxmlformats.org/officeDocument/2006/relationships/hyperlink" Target="http://www.sightline.org/2017/09/21/yes-you-can-build-your-way-to-affordable-housing/" TargetMode="External"/><Relationship Id="rId4" Type="http://schemas.openxmlformats.org/officeDocument/2006/relationships/hyperlink" Target="https://research.upjohn.org/up_workingpapers/307/" TargetMode="External"/><Relationship Id="rId9" Type="http://schemas.openxmlformats.org/officeDocument/2006/relationships/hyperlink" Target="https://www.strongtowns.org/journal/2024/5/28/how-affordable-housing-distracts-people-from-housing-affordability"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aei.org/housing" TargetMode="External"/><Relationship Id="rId2" Type="http://schemas.openxmlformats.org/officeDocument/2006/relationships/hyperlink" Target="https://heat.aeihousingcenter.org/toolkit/#ca_conf_ebook" TargetMode="Externa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hyperlink" Target="http://www.aei.org/housing" TargetMode="External"/><Relationship Id="rId3" Type="http://schemas.openxmlformats.org/officeDocument/2006/relationships/hyperlink" Target="https://www.aei.org/research-products/report/expanding-housing-supply-with-light-touch-density-city-of-seattle-case-study/" TargetMode="External"/><Relationship Id="rId7" Type="http://schemas.openxmlformats.org/officeDocument/2006/relationships/hyperlink" Target="https://www.aei.org/research-products/report/does-our-solution-lie-in-tokyo/" TargetMode="External"/><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hyperlink" Target="Palisades%20Park" TargetMode="External"/><Relationship Id="rId5" Type="http://schemas.openxmlformats.org/officeDocument/2006/relationships/hyperlink" Target="Houston" TargetMode="External"/><Relationship Id="rId4" Type="http://schemas.openxmlformats.org/officeDocument/2006/relationships/hyperlink" Target="https://www.aei.org/research-products/report/addressing-californias-homeownership-proble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aei.org/housing" TargetMode="External"/><Relationship Id="rId2" Type="http://schemas.openxmlformats.org/officeDocument/2006/relationships/hyperlink" Target="https://heat.aeihousingcenter.org/toolkit/luv_map" TargetMode="Externa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hyperlink" Target="https://heat.aeihousingcenter.org/toolkit/wod" TargetMode="External"/><Relationship Id="rId7" Type="http://schemas.openxmlformats.org/officeDocument/2006/relationships/image" Target="../media/image26.png"/><Relationship Id="rId2" Type="http://schemas.openxmlformats.org/officeDocument/2006/relationships/hyperlink" Target="http://www.aei.org/housing" TargetMode="Externa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hyperlink" Target="https://www.propertyshark.com/info/us-homeownership-rates-by-state-and-city/" TargetMode="External"/><Relationship Id="rId2" Type="http://schemas.openxmlformats.org/officeDocument/2006/relationships/hyperlink" Target="https://fred.stlouisfed.org/series/VAHOWN" TargetMode="Externa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hyperlink" Target="https://heat.aeihousingcenter.org/toolkit/median_rent_valu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aei.org/housing" TargetMode="External"/><Relationship Id="rId2" Type="http://schemas.openxmlformats.org/officeDocument/2006/relationships/hyperlink" Target="https://www.aei.org/research-products/report/expanding-housing-supply-with-light-touch-density-city-of-seattle-case-study/" TargetMode="Externa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8" Type="http://schemas.openxmlformats.org/officeDocument/2006/relationships/hyperlink" Target="https://www.aei.org/wp-content/uploads/2024/04/Light-Touch-Density_City-of-Houston.pdf" TargetMode="External"/><Relationship Id="rId13" Type="http://schemas.openxmlformats.org/officeDocument/2006/relationships/hyperlink" Target="https://www.aei.org/wp-content/uploads/2024/10/Gardner_Nashville_HPR_slide_deck-1.pdf?x85095" TargetMode="External"/><Relationship Id="rId18" Type="http://schemas.openxmlformats.org/officeDocument/2006/relationships/hyperlink" Target="https://www.aei.org/wp-content/uploads/2024/04/Light-Touch-Density_City-of-Raleigh.pdf" TargetMode="External"/><Relationship Id="rId26" Type="http://schemas.openxmlformats.org/officeDocument/2006/relationships/hyperlink" Target="https://www.aei.org/wp-content/uploads/2022/07/Hawaii-Tokyo-Model-and-LTD-Hawaii-event-final.pdf?x91208" TargetMode="External"/><Relationship Id="rId3" Type="http://schemas.openxmlformats.org/officeDocument/2006/relationships/hyperlink" Target="https://www.aei.org/wp-content/uploads/2022/10/California-Booklet-v11-Los-Angeles.pdf" TargetMode="External"/><Relationship Id="rId21" Type="http://schemas.openxmlformats.org/officeDocument/2006/relationships/hyperlink" Target="https://www.aei.org/wp-content/uploads/2024/07/Sarasota-City-Living-Local-Urban-Villages-Urban-Mixed-Use-Areas-and-Light-Touch-Density-6.2.24-002.pdf?x85095" TargetMode="External"/><Relationship Id="rId7" Type="http://schemas.openxmlformats.org/officeDocument/2006/relationships/hyperlink" Target="https://www.aei.org/wp-content/uploads/2024/09/Filtering-overview-Final.pdf?x85095" TargetMode="External"/><Relationship Id="rId12" Type="http://schemas.openxmlformats.org/officeDocument/2006/relationships/hyperlink" Target="https://www.aei.org/wp-content/uploads/2024/09/Minneapolis-MN-slides-final.pdf?x85095" TargetMode="External"/><Relationship Id="rId17" Type="http://schemas.openxmlformats.org/officeDocument/2006/relationships/hyperlink" Target="https://www.aei.org/wp-content/uploads/2024/09/Unleashing-Housing-Abundance-in-Phoenix-Arizona-final.pdf?x85095" TargetMode="External"/><Relationship Id="rId25" Type="http://schemas.openxmlformats.org/officeDocument/2006/relationships/hyperlink" Target="https://www.aei.org/wp-content/uploads/2024/05/The-history-of-SROs-FINAL-v2.pdf?x85095" TargetMode="External"/><Relationship Id="rId2" Type="http://schemas.openxmlformats.org/officeDocument/2006/relationships/hyperlink" Target="https://www.aei.org/wp-content/uploads/2024/06/Anaheim-Mixed-Use-Overlay-May-2024-Final-v2.pdf" TargetMode="External"/><Relationship Id="rId16" Type="http://schemas.openxmlformats.org/officeDocument/2006/relationships/hyperlink" Target="https://www.aei.org/wp-content/uploads/2024/04/Philadelphias-Renewal-Story-The-Key-Role-Played-by-its-10-Year-Tax-Abatement-Program-FINAL.pdf" TargetMode="External"/><Relationship Id="rId20" Type="http://schemas.openxmlformats.org/officeDocument/2006/relationships/hyperlink" Target="https://www.aei.org/wp-content/uploads/2024/02/Sarasota-Observer-Urban-Villages-2.15.23.pdf?x91208" TargetMode="External"/><Relationship Id="rId29" Type="http://schemas.openxmlformats.org/officeDocument/2006/relationships/hyperlink" Target="https://www.aei.org/wp-content/uploads/2024/10/Utah-Case-Study-10.22.24-final-v2.pdf?x85095" TargetMode="External"/><Relationship Id="rId1" Type="http://schemas.openxmlformats.org/officeDocument/2006/relationships/slideLayout" Target="../slideLayouts/slideLayout7.xml"/><Relationship Id="rId6" Type="http://schemas.openxmlformats.org/officeDocument/2006/relationships/hyperlink" Target="https://www.aei.org/wp-content/uploads/2024/07/Fargo-ND-case-study-twin-homes-can-create-abundant-naturally-affordable-homes-Final.pdf?x85095" TargetMode="External"/><Relationship Id="rId11" Type="http://schemas.openxmlformats.org/officeDocument/2006/relationships/hyperlink" Target="https://www.aei.org/wp-content/uploads/2024/09/The-Opportunity-Cost-of-McMansionization-in-the-LA-Metro-final.pdf?x85095" TargetMode="External"/><Relationship Id="rId24" Type="http://schemas.openxmlformats.org/officeDocument/2006/relationships/hyperlink" Target="https://www.aei.org/research-products/report/setting-the-record-straight-on-short-term-rentals-housing-affordability-and-misguided-government-market-interventions/" TargetMode="External"/><Relationship Id="rId5" Type="http://schemas.openxmlformats.org/officeDocument/2006/relationships/hyperlink" Target="https://www.aei.org/wp-content/uploads/2024/11/Denver-and-Cherry-Creek-Case-Study-Final-v2.pdf?x85095" TargetMode="External"/><Relationship Id="rId15" Type="http://schemas.openxmlformats.org/officeDocument/2006/relationships/hyperlink" Target="https://www.aei.org/wp-content/uploads/2024/06/Light-Touch-Density-Compiled-Chapter-5-Final.pdf?x85095" TargetMode="External"/><Relationship Id="rId23" Type="http://schemas.openxmlformats.org/officeDocument/2006/relationships/hyperlink" Target="https://www.aei.org/research-products/working-paper/low-rise-multifamily-and-housing-supply-a-case-study-of-seattle/" TargetMode="External"/><Relationship Id="rId28" Type="http://schemas.openxmlformats.org/officeDocument/2006/relationships/hyperlink" Target="https://www.aei.org/wp-content/uploads/2024/11/Unleashing-the-Swarm-Final.pdf?x85095" TargetMode="External"/><Relationship Id="rId10" Type="http://schemas.openxmlformats.org/officeDocument/2006/relationships/hyperlink" Target="https://www.aei.org/wp-content/uploads/2024/04/Light-Touch-Density_City-of-Los-Angeles.pdf?x85095" TargetMode="External"/><Relationship Id="rId19" Type="http://schemas.openxmlformats.org/officeDocument/2006/relationships/hyperlink" Target="https://www.aei.org/wp-content/uploads/2024/05/San-Diego-ADU-Case-Study-May-2024-FINAL-v2.pdf?x85095" TargetMode="External"/><Relationship Id="rId4" Type="http://schemas.openxmlformats.org/officeDocument/2006/relationships/hyperlink" Target="https://www.aei.org/wp-content/uploads/2024/05/Charlotte-Unified-Development-Ordinance-An-Opportunity-to-Expand-Housing-Supply-and-Choice-6.28.23-FINAL.pdf" TargetMode="External"/><Relationship Id="rId9" Type="http://schemas.openxmlformats.org/officeDocument/2006/relationships/hyperlink" Target="https://www.aei.org/wp-content/uploads/2024/05/Briefing-on-institutional-landlords-FINAL.pdf?x85095" TargetMode="External"/><Relationship Id="rId14" Type="http://schemas.openxmlformats.org/officeDocument/2006/relationships/hyperlink" Target="https://www.aei.org/wp-content/uploads/2024/05/San-Jose-Metro-The-Opportunity-Cost-of-McMansionization-Menlo-Park-Palo-Alto-and-Los-Altos-Case-Study-FINAL.pdf" TargetMode="External"/><Relationship Id="rId22" Type="http://schemas.openxmlformats.org/officeDocument/2006/relationships/hyperlink" Target="https://www.aei.org/wp-content/uploads/2024/02/Sarasota-Observer-Urban-Villages-2.15.23.pdf?x85095&amp;x91208" TargetMode="External"/><Relationship Id="rId27" Type="http://schemas.openxmlformats.org/officeDocument/2006/relationships/hyperlink" Target="https://www.aei.org/wp-content/uploads/2024/05/Case-study-housing-abundance-traditional-housing-subsidy-programs-and-inclusionary-zoning-by-regulatory-mandate-5.13.24-FINAL-v2-1.pdf?x85095" TargetMode="External"/><Relationship Id="rId30" Type="http://schemas.openxmlformats.org/officeDocument/2006/relationships/hyperlink" Target="https://www.aei.org/research-products/report/does-social-housing-actually-work-setting-the-record-straight-on-the-vienna-model/"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strongtowns.org/journal/2024/5/28/how-affordable-housing-distracts-people-from-housing-affordability" TargetMode="External"/><Relationship Id="rId2" Type="http://schemas.openxmlformats.org/officeDocument/2006/relationships/hyperlink" Target="https://jlarc.virginia.gov/landing-2021-affordable-housing-in-virginia.asp"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hyperlink" Target="https://heat.aeihousingcenter.org/toolkit/model_bil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law.lis.virginia.gov/constitutionfull/"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s://www.fedbar.org/wp-content/uploads/2021/10/Constitutional-Reflections.pdf"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aei.org/housing" TargetMode="External"/><Relationship Id="rId2" Type="http://schemas.openxmlformats.org/officeDocument/2006/relationships/hyperlink" Target="https://heat.aeihousingcenter.org/toolkit/housing_data_app"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heat.aeihousingcenter.org/ltd-chart" TargetMode="Externa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heat.aeihousingcenter.org/ltd-chart" TargetMode="Externa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hyperlink" Target="https://cars.usnews.com/cars-trucks/advice/cheapest-new-cars" TargetMode="External"/><Relationship Id="rId1" Type="http://schemas.openxmlformats.org/officeDocument/2006/relationships/slideLayout" Target="../slideLayouts/slideLayout4.xml"/><Relationship Id="rId6" Type="http://schemas.openxmlformats.org/officeDocument/2006/relationships/image" Target="../media/image5.jpeg"/><Relationship Id="rId11" Type="http://schemas.openxmlformats.org/officeDocument/2006/relationships/hyperlink" Target="http://www.aei.org/housing" TargetMode="External"/><Relationship Id="rId5" Type="http://schemas.openxmlformats.org/officeDocument/2006/relationships/image" Target="../media/image4.jpeg"/><Relationship Id="rId10" Type="http://schemas.openxmlformats.org/officeDocument/2006/relationships/hyperlink" Target="https://www.strongtowns.org/journal/2021/2/3/unleash-the-swarm" TargetMode="External"/><Relationship Id="rId4" Type="http://schemas.openxmlformats.org/officeDocument/2006/relationships/image" Target="../media/image3.jpeg"/><Relationship Id="rId9"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hyperlink" Target="http://www.aei.org/housing" TargetMode="External"/><Relationship Id="rId2" Type="http://schemas.openxmlformats.org/officeDocument/2006/relationships/hyperlink" Target="https://heat.aeihousingcenter.org/toolkit/luv_map" TargetMode="Externa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hyperlink" Target="https://heat.aeihousingcenter.org/mcmansion-map"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s://missoulacurrent.com/land-use-bill/" TargetMode="External"/><Relationship Id="rId3" Type="http://schemas.openxmlformats.org/officeDocument/2006/relationships/hyperlink" Target="https://news.mt.gov/Governors-Office/Governor-Gianforte-Launches-Housing-Task-Force" TargetMode="External"/><Relationship Id="rId7" Type="http://schemas.openxmlformats.org/officeDocument/2006/relationships/hyperlink" Target="https://www.planning.org/planning/2023/fall/how-the-bipartisan-montana-miracle-confronts-the-housing-crisis-head-on/" TargetMode="External"/><Relationship Id="rId2" Type="http://schemas.openxmlformats.org/officeDocument/2006/relationships/hyperlink" Target="https://flatheadbeacon.com/2023/10/24/the-montana-land-use-planning-act-makes-city-planning-more-inclusive/#:~:text=What%20the%20law%20actually%20does,more%20importantly%2C%20for%20local%20residents." TargetMode="External"/><Relationship Id="rId1" Type="http://schemas.openxmlformats.org/officeDocument/2006/relationships/slideLayout" Target="../slideLayouts/slideLayout4.xml"/><Relationship Id="rId6" Type="http://schemas.openxmlformats.org/officeDocument/2006/relationships/hyperlink" Target="https://deq.mt.gov/files/About/Housing/HTF_PhaseII_Final_12152022.pdf" TargetMode="External"/><Relationship Id="rId5" Type="http://schemas.openxmlformats.org/officeDocument/2006/relationships/hyperlink" Target="https://deq.mt.gov/files/About/Housing/HTF_PhaseI_Final_10142022.pdf" TargetMode="External"/><Relationship Id="rId4" Type="http://schemas.openxmlformats.org/officeDocument/2006/relationships/hyperlink" Target="https://www.bloomberg.com/news/articles/2023-04-28/montana-s-yimby-revolt-aims-to-head-off-a-housing-crisis"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deq.mt.gov/files/About/Housing/HTF_PhaseI_Final_10142022.pdf" TargetMode="External"/><Relationship Id="rId2" Type="http://schemas.openxmlformats.org/officeDocument/2006/relationships/hyperlink" Target="https://deq.mt.gov/files/About/Housing/HTF_PhaseII_Final_12152022.pdf" TargetMode="External"/><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hyperlink" Target="https://deq.mt.gov/files/About/Housing/HTF_PhaseI_Final_10142022.pdf" TargetMode="External"/><Relationship Id="rId2" Type="http://schemas.openxmlformats.org/officeDocument/2006/relationships/hyperlink" Target="https://deq.mt.gov/files/About/Housing/HTF_PhaseII_Final_12152022.pdf" TargetMode="External"/><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deq.mt.gov/files/About/Housing/HTF_PhaseII_Final_12152022.pdf" TargetMode="Externa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deq.mt.gov/files/About/Housing/HTF_PhaseII_Final_12152022.pdf" TargetMode="External"/><Relationship Id="rId1" Type="http://schemas.openxmlformats.org/officeDocument/2006/relationships/slideLayout" Target="../slideLayouts/slideLayout4.xml"/><Relationship Id="rId5" Type="http://schemas.openxmlformats.org/officeDocument/2006/relationships/image" Target="../media/image42.png"/><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aei.org/housin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aei.org/housing"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aei.org/housing" TargetMode="Externa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hyperlink" Target="https://heat.aeihousingcenter.org/toolki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hyperlink" Target="https://heat.aeihousingcenter.org/toolki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491" y="271393"/>
            <a:ext cx="3740727" cy="1152144"/>
          </a:xfrm>
          <a:prstGeom prst="rect">
            <a:avLst/>
          </a:prstGeom>
        </p:spPr>
      </p:pic>
      <p:sp>
        <p:nvSpPr>
          <p:cNvPr id="9" name="Rectangle 8"/>
          <p:cNvSpPr/>
          <p:nvPr/>
        </p:nvSpPr>
        <p:spPr>
          <a:xfrm>
            <a:off x="0" y="3679924"/>
            <a:ext cx="9144000" cy="3207674"/>
          </a:xfrm>
          <a:prstGeom prst="rect">
            <a:avLst/>
          </a:prstGeom>
          <a:solidFill>
            <a:srgbClr val="008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extBox 1"/>
          <p:cNvSpPr txBox="1"/>
          <p:nvPr/>
        </p:nvSpPr>
        <p:spPr>
          <a:xfrm>
            <a:off x="333128" y="1870101"/>
            <a:ext cx="8477744" cy="830997"/>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How Light-Touch Density and Livable Urban Villages Can Initiate the Housing Abundance </a:t>
            </a:r>
            <a:r>
              <a:rPr lang="en-US" sz="2400" b="1" dirty="0" smtClean="0">
                <a:latin typeface="Arial" panose="020B0604020202020204" pitchFamily="34" charset="0"/>
                <a:cs typeface="Arial" panose="020B0604020202020204" pitchFamily="34" charset="0"/>
              </a:rPr>
              <a:t>Sequence in Virginia</a:t>
            </a:r>
            <a:endParaRPr lang="en-US" sz="2400" b="1" i="1" dirty="0">
              <a:latin typeface="Arial" panose="020B0604020202020204" pitchFamily="34" charset="0"/>
              <a:cs typeface="Arial" panose="020B0604020202020204" pitchFamily="34" charset="0"/>
            </a:endParaRPr>
          </a:p>
        </p:txBody>
      </p:sp>
      <p:sp>
        <p:nvSpPr>
          <p:cNvPr id="4" name="Subtitle 2"/>
          <p:cNvSpPr txBox="1">
            <a:spLocks/>
          </p:cNvSpPr>
          <p:nvPr/>
        </p:nvSpPr>
        <p:spPr>
          <a:xfrm>
            <a:off x="808096" y="3777297"/>
            <a:ext cx="5155822" cy="2041612"/>
          </a:xfrm>
          <a:prstGeom prst="rect">
            <a:avLst/>
          </a:prstGeom>
        </p:spPr>
        <p:txBody>
          <a:bodyPr vert="horz" lIns="0" tIns="34290" rIns="68580" bIns="3429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435" indent="0">
              <a:lnSpc>
                <a:spcPct val="110000"/>
              </a:lnSpc>
              <a:spcBef>
                <a:spcPts val="0"/>
              </a:spcBef>
              <a:buNone/>
            </a:pPr>
            <a:r>
              <a:rPr lang="en-US" sz="1800" b="1" spc="-23" dirty="0">
                <a:solidFill>
                  <a:schemeClr val="bg1"/>
                </a:solidFill>
                <a:cs typeface="Arial"/>
              </a:rPr>
              <a:t>Edward Pinto</a:t>
            </a:r>
          </a:p>
          <a:p>
            <a:pPr marL="46435" indent="0">
              <a:lnSpc>
                <a:spcPct val="110000"/>
              </a:lnSpc>
              <a:spcBef>
                <a:spcPts val="0"/>
              </a:spcBef>
              <a:buNone/>
            </a:pPr>
            <a:r>
              <a:rPr lang="en-US" sz="1800" b="1" spc="-23" dirty="0">
                <a:solidFill>
                  <a:schemeClr val="bg1"/>
                </a:solidFill>
                <a:cs typeface="Arial"/>
              </a:rPr>
              <a:t>Co-Director and Senior </a:t>
            </a:r>
            <a:r>
              <a:rPr lang="en-US" sz="1800" b="1" spc="-23" dirty="0" smtClean="0">
                <a:solidFill>
                  <a:schemeClr val="bg1"/>
                </a:solidFill>
                <a:cs typeface="Arial"/>
              </a:rPr>
              <a:t>Fellow </a:t>
            </a:r>
            <a:endParaRPr lang="en-US" sz="1800" b="1" strike="sngStrike" spc="-23" dirty="0">
              <a:solidFill>
                <a:schemeClr val="bg1"/>
              </a:solidFill>
              <a:cs typeface="Arial"/>
            </a:endParaRPr>
          </a:p>
          <a:p>
            <a:pPr marL="46435" indent="0">
              <a:lnSpc>
                <a:spcPct val="110000"/>
              </a:lnSpc>
              <a:spcBef>
                <a:spcPts val="0"/>
              </a:spcBef>
              <a:buNone/>
            </a:pPr>
            <a:r>
              <a:rPr lang="en-US" sz="1200" spc="-23" dirty="0" smtClean="0">
                <a:solidFill>
                  <a:schemeClr val="bg1"/>
                </a:solidFill>
                <a:cs typeface="Arial"/>
              </a:rPr>
              <a:t>(</a:t>
            </a:r>
            <a:r>
              <a:rPr lang="en-US" sz="1200" b="1" u="sng" spc="-23" dirty="0" smtClean="0">
                <a:solidFill>
                  <a:schemeClr val="bg1"/>
                </a:solidFill>
                <a:cs typeface="Arial"/>
              </a:rPr>
              <a:t>Edward.Pinto@aei.org</a:t>
            </a:r>
            <a:r>
              <a:rPr lang="en-US" sz="1200" spc="-23" dirty="0" smtClean="0">
                <a:solidFill>
                  <a:schemeClr val="bg1"/>
                </a:solidFill>
                <a:cs typeface="Arial"/>
              </a:rPr>
              <a:t>)</a:t>
            </a:r>
          </a:p>
          <a:p>
            <a:pPr marL="46435" indent="0">
              <a:lnSpc>
                <a:spcPct val="110000"/>
              </a:lnSpc>
              <a:spcBef>
                <a:spcPts val="0"/>
              </a:spcBef>
              <a:buNone/>
            </a:pPr>
            <a:endParaRPr lang="en-US" sz="1200" spc="-23" dirty="0">
              <a:solidFill>
                <a:schemeClr val="bg1"/>
              </a:solidFill>
              <a:cs typeface="Arial"/>
            </a:endParaRPr>
          </a:p>
          <a:p>
            <a:pPr marL="46435" indent="0">
              <a:lnSpc>
                <a:spcPct val="110000"/>
              </a:lnSpc>
              <a:spcBef>
                <a:spcPts val="0"/>
              </a:spcBef>
              <a:buNone/>
            </a:pPr>
            <a:endParaRPr lang="en-US" sz="1200" spc="-23" dirty="0">
              <a:solidFill>
                <a:schemeClr val="bg1"/>
              </a:solidFill>
              <a:cs typeface="Arial"/>
            </a:endParaRPr>
          </a:p>
        </p:txBody>
      </p:sp>
      <p:sp>
        <p:nvSpPr>
          <p:cNvPr id="5" name="TextBox 4"/>
          <p:cNvSpPr txBox="1"/>
          <p:nvPr/>
        </p:nvSpPr>
        <p:spPr>
          <a:xfrm>
            <a:off x="1395987" y="1111577"/>
            <a:ext cx="2524317" cy="270074"/>
          </a:xfrm>
          <a:prstGeom prst="rect">
            <a:avLst/>
          </a:prstGeom>
          <a:noFill/>
        </p:spPr>
        <p:txBody>
          <a:bodyPr wrap="square" lIns="0" rIns="0" rtlCol="0">
            <a:spAutoFit/>
          </a:bodyPr>
          <a:lstStyle/>
          <a:p>
            <a:pPr>
              <a:lnSpc>
                <a:spcPct val="110000"/>
              </a:lnSpc>
            </a:pPr>
            <a:r>
              <a:rPr lang="en-US" sz="1050" b="1" dirty="0">
                <a:latin typeface="Arial"/>
                <a:cs typeface="Arial"/>
              </a:rPr>
              <a:t>AEI.org/housing </a:t>
            </a:r>
            <a:r>
              <a:rPr lang="en-US" sz="1050" dirty="0" smtClean="0">
                <a:latin typeface="Arial"/>
                <a:cs typeface="Arial"/>
              </a:rPr>
              <a:t>| December </a:t>
            </a:r>
            <a:r>
              <a:rPr lang="en-US" sz="1050" dirty="0" smtClean="0">
                <a:latin typeface="Arial"/>
                <a:cs typeface="Arial"/>
              </a:rPr>
              <a:t>17, </a:t>
            </a:r>
            <a:r>
              <a:rPr lang="en-US" sz="1050" dirty="0" smtClean="0">
                <a:latin typeface="Arial"/>
                <a:cs typeface="Arial"/>
              </a:rPr>
              <a:t>2024</a:t>
            </a:r>
            <a:endParaRPr lang="en-US" sz="1050" dirty="0">
              <a:latin typeface="Arial"/>
              <a:cs typeface="Arial"/>
            </a:endParaRPr>
          </a:p>
        </p:txBody>
      </p:sp>
      <p:sp>
        <p:nvSpPr>
          <p:cNvPr id="7" name="Rectangle 6"/>
          <p:cNvSpPr/>
          <p:nvPr/>
        </p:nvSpPr>
        <p:spPr>
          <a:xfrm>
            <a:off x="750162" y="5485906"/>
            <a:ext cx="3944767" cy="1200329"/>
          </a:xfrm>
          <a:prstGeom prst="rect">
            <a:avLst/>
          </a:prstGeom>
        </p:spPr>
        <p:txBody>
          <a:bodyPr wrap="square">
            <a:spAutoFit/>
          </a:bodyPr>
          <a:lstStyle/>
          <a:p>
            <a:r>
              <a:rPr lang="en-US" sz="1200" dirty="0">
                <a:solidFill>
                  <a:schemeClr val="bg1"/>
                </a:solidFill>
                <a:latin typeface="Calibri" panose="020F0502020204030204" pitchFamily="34" charset="0"/>
              </a:rPr>
              <a:t>Link to AEI Housing Market Indicators:</a:t>
            </a:r>
          </a:p>
          <a:p>
            <a:r>
              <a:rPr lang="en-US" sz="1200" b="1" u="sng" dirty="0" smtClean="0">
                <a:solidFill>
                  <a:schemeClr val="bg1"/>
                </a:solidFill>
              </a:rPr>
              <a:t>https</a:t>
            </a:r>
            <a:r>
              <a:rPr lang="en-US" sz="1200" b="1" u="sng" dirty="0">
                <a:solidFill>
                  <a:schemeClr val="bg1"/>
                </a:solidFill>
              </a:rPr>
              <a:t>://www.aei.org/housing/housing-market-indicators</a:t>
            </a:r>
            <a:r>
              <a:rPr lang="en-US" sz="1200" b="1" u="sng" dirty="0" smtClean="0">
                <a:solidFill>
                  <a:schemeClr val="bg1"/>
                </a:solidFill>
              </a:rPr>
              <a:t>/</a:t>
            </a:r>
          </a:p>
          <a:p>
            <a:r>
              <a:rPr lang="en-US" sz="1200" dirty="0" smtClean="0">
                <a:solidFill>
                  <a:schemeClr val="bg1"/>
                </a:solidFill>
                <a:latin typeface="Calibri" panose="020F0502020204030204" pitchFamily="34" charset="0"/>
              </a:rPr>
              <a:t>Link </a:t>
            </a:r>
            <a:r>
              <a:rPr lang="en-US" sz="1200" dirty="0">
                <a:solidFill>
                  <a:schemeClr val="bg1"/>
                </a:solidFill>
                <a:latin typeface="Calibri" panose="020F0502020204030204" pitchFamily="34" charset="0"/>
              </a:rPr>
              <a:t>to AEI Housing and Economic Analysis Toolkit (HEAT):</a:t>
            </a:r>
          </a:p>
          <a:p>
            <a:r>
              <a:rPr lang="en-US" sz="1200" b="1" u="sng" dirty="0" smtClean="0">
                <a:solidFill>
                  <a:schemeClr val="bg1"/>
                </a:solidFill>
                <a:latin typeface="Calibri" panose="020F0502020204030204" pitchFamily="34" charset="0"/>
              </a:rPr>
              <a:t>https</a:t>
            </a:r>
            <a:r>
              <a:rPr lang="en-US" sz="1200" b="1" u="sng" dirty="0">
                <a:solidFill>
                  <a:schemeClr val="bg1"/>
                </a:solidFill>
                <a:latin typeface="Calibri" panose="020F0502020204030204" pitchFamily="34" charset="0"/>
              </a:rPr>
              <a:t>://</a:t>
            </a:r>
            <a:r>
              <a:rPr lang="en-US" sz="1200" b="1" u="sng" dirty="0" smtClean="0">
                <a:solidFill>
                  <a:schemeClr val="bg1"/>
                </a:solidFill>
                <a:latin typeface="Calibri" panose="020F0502020204030204" pitchFamily="34" charset="0"/>
              </a:rPr>
              <a:t>heat.aeihousingcenter.org/toolkit</a:t>
            </a:r>
          </a:p>
          <a:p>
            <a:r>
              <a:rPr lang="en-US" sz="1200" dirty="0">
                <a:solidFill>
                  <a:schemeClr val="bg1"/>
                </a:solidFill>
                <a:latin typeface="Calibri" panose="020F0502020204030204" pitchFamily="34" charset="0"/>
              </a:rPr>
              <a:t>Link to AEI Housing Center Good Neighbor (GNI) Toolkit</a:t>
            </a:r>
          </a:p>
          <a:p>
            <a:r>
              <a:rPr lang="en-US" sz="1200" b="1" u="sng" dirty="0" smtClean="0">
                <a:solidFill>
                  <a:schemeClr val="bg1"/>
                </a:solidFill>
                <a:latin typeface="Calibri" panose="020F0502020204030204" pitchFamily="34" charset="0"/>
              </a:rPr>
              <a:t>https</a:t>
            </a:r>
            <a:r>
              <a:rPr lang="en-US" sz="1200" b="1" u="sng" dirty="0">
                <a:solidFill>
                  <a:schemeClr val="bg1"/>
                </a:solidFill>
                <a:latin typeface="Calibri" panose="020F0502020204030204" pitchFamily="34" charset="0"/>
              </a:rPr>
              <a:t>://aeihousingcenter.org/good_neighbors_toolkit/ </a:t>
            </a:r>
          </a:p>
        </p:txBody>
      </p:sp>
      <p:sp>
        <p:nvSpPr>
          <p:cNvPr id="8" name="Subtitle 2"/>
          <p:cNvSpPr txBox="1">
            <a:spLocks/>
          </p:cNvSpPr>
          <p:nvPr/>
        </p:nvSpPr>
        <p:spPr>
          <a:xfrm>
            <a:off x="6137270" y="4450222"/>
            <a:ext cx="2833378" cy="584422"/>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lnSpc>
                <a:spcPct val="110000"/>
              </a:lnSpc>
              <a:spcBef>
                <a:spcPts val="0"/>
              </a:spcBef>
            </a:pPr>
            <a:r>
              <a:rPr lang="en-US" sz="1300" dirty="0">
                <a:solidFill>
                  <a:schemeClr val="bg1"/>
                </a:solidFill>
                <a:cs typeface="Arial" panose="020B0604020202020204" pitchFamily="34" charset="0"/>
              </a:rPr>
              <a:t>I grant permission to reuse this presentation, as long as you cite as the source: </a:t>
            </a:r>
          </a:p>
          <a:p>
            <a:pPr algn="r">
              <a:lnSpc>
                <a:spcPct val="110000"/>
              </a:lnSpc>
              <a:spcBef>
                <a:spcPts val="0"/>
              </a:spcBef>
            </a:pPr>
            <a:r>
              <a:rPr lang="en-US" sz="1300" dirty="0">
                <a:solidFill>
                  <a:schemeClr val="bg1"/>
                </a:solidFill>
                <a:cs typeface="Arial" panose="020B0604020202020204" pitchFamily="34" charset="0"/>
              </a:rPr>
              <a:t>AEI Housing Center, www.aei.org/housing</a:t>
            </a:r>
            <a:r>
              <a:rPr lang="en-US" sz="1100" dirty="0">
                <a:solidFill>
                  <a:schemeClr val="bg1"/>
                </a:solidFill>
                <a:latin typeface="Arial" panose="020B0604020202020204" pitchFamily="34" charset="0"/>
                <a:cs typeface="Arial" panose="020B0604020202020204" pitchFamily="34" charset="0"/>
              </a:rPr>
              <a:t>. </a:t>
            </a:r>
          </a:p>
        </p:txBody>
      </p:sp>
      <p:sp>
        <p:nvSpPr>
          <p:cNvPr id="3" name="Rectangle 2"/>
          <p:cNvSpPr/>
          <p:nvPr/>
        </p:nvSpPr>
        <p:spPr>
          <a:xfrm>
            <a:off x="5887172" y="5485906"/>
            <a:ext cx="3086877" cy="1107996"/>
          </a:xfrm>
          <a:prstGeom prst="rect">
            <a:avLst/>
          </a:prstGeom>
        </p:spPr>
        <p:txBody>
          <a:bodyPr wrap="square">
            <a:spAutoFit/>
          </a:bodyPr>
          <a:lstStyle/>
          <a:p>
            <a:pPr algn="r"/>
            <a:r>
              <a:rPr lang="en-US" sz="1100" dirty="0">
                <a:solidFill>
                  <a:schemeClr val="bg1"/>
                </a:solidFill>
                <a:ea typeface="Calibri" panose="020F0502020204030204" pitchFamily="34" charset="0"/>
              </a:rPr>
              <a:t>Disclosure: </a:t>
            </a:r>
          </a:p>
          <a:p>
            <a:pPr algn="r"/>
            <a:r>
              <a:rPr lang="en-US" sz="1100" dirty="0">
                <a:solidFill>
                  <a:schemeClr val="bg1"/>
                </a:solidFill>
                <a:ea typeface="Calibri" panose="020F0502020204030204" pitchFamily="34" charset="0"/>
              </a:rPr>
              <a:t>The author has a financial relationship with Places Platform LLC, which is interested in meeting housing supply shortages through walkable oriented development and in the development of metrics for all types of real estate.</a:t>
            </a:r>
            <a:endParaRPr lang="en-US" sz="1600" dirty="0">
              <a:solidFill>
                <a:schemeClr val="bg1"/>
              </a:solidFill>
              <a:effectLst/>
              <a:ea typeface="Calibri" panose="020F0502020204030204" pitchFamily="34" charset="0"/>
            </a:endParaRPr>
          </a:p>
        </p:txBody>
      </p:sp>
    </p:spTree>
    <p:extLst>
      <p:ext uri="{BB962C8B-B14F-4D97-AF65-F5344CB8AC3E}">
        <p14:creationId xmlns:p14="http://schemas.microsoft.com/office/powerpoint/2010/main" val="26497437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83" y="41667"/>
            <a:ext cx="8924566" cy="457200"/>
          </a:xfrm>
          <a:noFill/>
        </p:spPr>
        <p:txBody>
          <a:bodyPr>
            <a:noAutofit/>
          </a:bodyPr>
          <a:lstStyle/>
          <a:p>
            <a:r>
              <a:rPr lang="en-US" sz="1700" b="1" dirty="0" err="1" smtClean="0">
                <a:latin typeface="+mn-lt"/>
                <a:cs typeface="Arial" panose="020B0604020202020204" pitchFamily="34" charset="0"/>
              </a:rPr>
              <a:t>Va</a:t>
            </a:r>
            <a:r>
              <a:rPr lang="en-US" sz="1700" b="1" dirty="0" smtClean="0">
                <a:latin typeface="+mn-lt"/>
                <a:cs typeface="Arial" panose="020B0604020202020204" pitchFamily="34" charset="0"/>
              </a:rPr>
              <a:t> Beach City: </a:t>
            </a:r>
            <a:r>
              <a:rPr lang="en-US" sz="1700" b="1" dirty="0" smtClean="0">
                <a:latin typeface="+mn-lt"/>
                <a:cs typeface="Arial" panose="020B0604020202020204" pitchFamily="34" charset="0"/>
              </a:rPr>
              <a:t>For entry-level and retiree buyers, what is legal to build </a:t>
            </a:r>
            <a:r>
              <a:rPr lang="en-US" sz="1700" b="1" dirty="0">
                <a:latin typeface="+mn-lt"/>
                <a:cs typeface="Arial" panose="020B0604020202020204" pitchFamily="34" charset="0"/>
              </a:rPr>
              <a:t>makes a </a:t>
            </a:r>
            <a:r>
              <a:rPr lang="en-US" sz="1700" b="1" dirty="0" smtClean="0">
                <a:latin typeface="+mn-lt"/>
                <a:cs typeface="Arial" panose="020B0604020202020204" pitchFamily="34" charset="0"/>
              </a:rPr>
              <a:t>huge difference</a:t>
            </a:r>
            <a:endParaRPr lang="en-US" sz="1700" b="1" dirty="0">
              <a:latin typeface="+mn-lt"/>
              <a:cs typeface="Arial" panose="020B0604020202020204" pitchFamily="34" charset="0"/>
            </a:endParaRPr>
          </a:p>
        </p:txBody>
      </p:sp>
      <p:sp>
        <p:nvSpPr>
          <p:cNvPr id="4" name="Slide Number Placeholder 3"/>
          <p:cNvSpPr>
            <a:spLocks noGrp="1"/>
          </p:cNvSpPr>
          <p:nvPr>
            <p:ph type="sldNum" sz="quarter" idx="12"/>
          </p:nvPr>
        </p:nvSpPr>
        <p:spPr>
          <a:xfrm>
            <a:off x="6965949" y="6451949"/>
            <a:ext cx="2057400" cy="365125"/>
          </a:xfrm>
        </p:spPr>
        <p:txBody>
          <a:bodyPr/>
          <a:lstStyle/>
          <a:p>
            <a:fld id="{AA64661E-BB1B-4562-AFE2-BCC756829917}" type="slidenum">
              <a:rPr lang="en-US" smtClean="0"/>
              <a:pPr/>
              <a:t>10</a:t>
            </a:fld>
            <a:endParaRPr lang="en-US" dirty="0"/>
          </a:p>
        </p:txBody>
      </p:sp>
      <p:cxnSp>
        <p:nvCxnSpPr>
          <p:cNvPr id="5" name="Straight Connector 4"/>
          <p:cNvCxnSpPr/>
          <p:nvPr/>
        </p:nvCxnSpPr>
        <p:spPr>
          <a:xfrm>
            <a:off x="536446" y="434933"/>
            <a:ext cx="8023860" cy="0"/>
          </a:xfrm>
          <a:prstGeom prst="line">
            <a:avLst/>
          </a:prstGeom>
          <a:ln w="28575">
            <a:solidFill>
              <a:srgbClr val="008CCC"/>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98783" y="415958"/>
            <a:ext cx="9045217" cy="1815882"/>
          </a:xfrm>
          <a:prstGeom prst="rect">
            <a:avLst/>
          </a:prstGeom>
          <a:noFill/>
        </p:spPr>
        <p:txBody>
          <a:bodyPr wrap="square" rtlCol="0">
            <a:spAutoFit/>
          </a:bodyPr>
          <a:lstStyle/>
          <a:p>
            <a:pPr marL="285750" indent="-285750">
              <a:buFont typeface="Arial" panose="020B0604020202020204" pitchFamily="34" charset="0"/>
              <a:buChar char="•"/>
            </a:pPr>
            <a:r>
              <a:rPr lang="en-US" sz="1400" b="1" dirty="0">
                <a:cs typeface="Arial" panose="020B0604020202020204" pitchFamily="34" charset="0"/>
              </a:rPr>
              <a:t>By increasing as built density (units/acre), </a:t>
            </a:r>
            <a:r>
              <a:rPr lang="en-US" sz="1400" b="1" dirty="0" smtClean="0">
                <a:cs typeface="Arial" panose="020B0604020202020204" pitchFamily="34" charset="0"/>
              </a:rPr>
              <a:t>the gross </a:t>
            </a:r>
            <a:r>
              <a:rPr lang="en-US" sz="1400" b="1" dirty="0">
                <a:cs typeface="Arial" panose="020B0604020202020204" pitchFamily="34" charset="0"/>
              </a:rPr>
              <a:t>living area (GLA) &amp; price </a:t>
            </a:r>
            <a:r>
              <a:rPr lang="en-US" sz="1400" b="1" dirty="0" smtClean="0">
                <a:cs typeface="Arial" panose="020B0604020202020204" pitchFamily="34" charset="0"/>
              </a:rPr>
              <a:t>drop for both single-family detached (SFD) </a:t>
            </a:r>
            <a:r>
              <a:rPr lang="en-US" sz="1400" b="1" dirty="0">
                <a:cs typeface="Arial" panose="020B0604020202020204" pitchFamily="34" charset="0"/>
              </a:rPr>
              <a:t>&amp; </a:t>
            </a:r>
            <a:r>
              <a:rPr lang="en-US" sz="1400" b="1" dirty="0" smtClean="0">
                <a:cs typeface="Arial" panose="020B0604020202020204" pitchFamily="34" charset="0"/>
              </a:rPr>
              <a:t>single-family attached (SFA) homes, </a:t>
            </a:r>
            <a:r>
              <a:rPr lang="en-US" sz="1400" b="1" dirty="0">
                <a:cs typeface="Arial" panose="020B0604020202020204" pitchFamily="34" charset="0"/>
              </a:rPr>
              <a:t>unleashing naturally </a:t>
            </a:r>
            <a:r>
              <a:rPr lang="en-US" sz="1400" b="1" dirty="0" smtClean="0">
                <a:cs typeface="Arial" panose="020B0604020202020204" pitchFamily="34" charset="0"/>
              </a:rPr>
              <a:t>occurring affordable </a:t>
            </a:r>
            <a:r>
              <a:rPr lang="en-US" sz="1400" b="1" dirty="0">
                <a:cs typeface="Arial" panose="020B0604020202020204" pitchFamily="34" charset="0"/>
              </a:rPr>
              <a:t>housing </a:t>
            </a:r>
            <a:r>
              <a:rPr lang="en-US" sz="1400" b="1" dirty="0" smtClean="0">
                <a:cs typeface="Arial" panose="020B0604020202020204" pitchFamily="34" charset="0"/>
              </a:rPr>
              <a:t>(without needing subsidies) &amp; </a:t>
            </a:r>
            <a:r>
              <a:rPr lang="en-US" sz="1400" b="1" dirty="0">
                <a:cs typeface="Arial" panose="020B0604020202020204" pitchFamily="34" charset="0"/>
              </a:rPr>
              <a:t>promoting filtering, as lower cost housing is purchased or rented by lower income households</a:t>
            </a:r>
            <a:r>
              <a:rPr lang="en-US" sz="1400" b="1" dirty="0" smtClean="0">
                <a:cs typeface="Arial" panose="020B0604020202020204" pitchFamily="34" charset="0"/>
              </a:rPr>
              <a:t>.*</a:t>
            </a:r>
            <a:endParaRPr lang="en-US" sz="1400" b="1" dirty="0">
              <a:cs typeface="Arial" panose="020B0604020202020204" pitchFamily="34" charset="0"/>
            </a:endParaRPr>
          </a:p>
          <a:p>
            <a:pPr marL="285750" indent="-285750">
              <a:buFont typeface="Arial" panose="020B0604020202020204" pitchFamily="34" charset="0"/>
              <a:buChar char="•"/>
            </a:pPr>
            <a:r>
              <a:rPr lang="en-US" sz="1400" b="1" dirty="0" smtClean="0"/>
              <a:t>Housing abundance requires building new homes near the median price for existing SFD stock </a:t>
            </a:r>
            <a:r>
              <a:rPr lang="en-US" sz="1400" b="1" dirty="0" smtClean="0"/>
              <a:t>(</a:t>
            </a:r>
            <a:r>
              <a:rPr lang="en-US" sz="1400" b="1" dirty="0" err="1">
                <a:cs typeface="Arial" panose="020B0604020202020204" pitchFamily="34" charset="0"/>
              </a:rPr>
              <a:t>Va</a:t>
            </a:r>
            <a:r>
              <a:rPr lang="en-US" sz="1400" b="1" dirty="0">
                <a:cs typeface="Arial" panose="020B0604020202020204" pitchFamily="34" charset="0"/>
              </a:rPr>
              <a:t> </a:t>
            </a:r>
            <a:r>
              <a:rPr lang="en-US" sz="1400" b="1" dirty="0" smtClean="0">
                <a:cs typeface="Arial" panose="020B0604020202020204" pitchFamily="34" charset="0"/>
              </a:rPr>
              <a:t>Beach</a:t>
            </a:r>
            <a:r>
              <a:rPr lang="en-US" sz="1400" b="1" dirty="0" smtClean="0"/>
              <a:t>: $418k</a:t>
            </a:r>
            <a:r>
              <a:rPr lang="en-US" sz="1400" b="1" dirty="0" smtClean="0"/>
              <a:t>).</a:t>
            </a:r>
          </a:p>
          <a:p>
            <a:pPr marL="742950" lvl="1" indent="-285750">
              <a:buFont typeface="Arial" panose="020B0604020202020204" pitchFamily="34" charset="0"/>
              <a:buChar char="•"/>
            </a:pPr>
            <a:r>
              <a:rPr lang="en-US" sz="1400" b="1" dirty="0" smtClean="0"/>
              <a:t>0% </a:t>
            </a:r>
            <a:r>
              <a:rPr lang="en-US" sz="1400" b="1" dirty="0" smtClean="0"/>
              <a:t>of new </a:t>
            </a:r>
            <a:r>
              <a:rPr lang="en-US" sz="1400" b="1" dirty="0" err="1">
                <a:cs typeface="Arial" panose="020B0604020202020204" pitchFamily="34" charset="0"/>
              </a:rPr>
              <a:t>Va</a:t>
            </a:r>
            <a:r>
              <a:rPr lang="en-US" sz="1400" b="1" dirty="0">
                <a:cs typeface="Arial" panose="020B0604020202020204" pitchFamily="34" charset="0"/>
              </a:rPr>
              <a:t> </a:t>
            </a:r>
            <a:r>
              <a:rPr lang="en-US" sz="1400" b="1" dirty="0" smtClean="0">
                <a:cs typeface="Arial" panose="020B0604020202020204" pitchFamily="34" charset="0"/>
              </a:rPr>
              <a:t>Beach</a:t>
            </a:r>
            <a:r>
              <a:rPr lang="en-US" sz="1400" b="1" dirty="0" smtClean="0"/>
              <a:t> SFD </a:t>
            </a:r>
            <a:r>
              <a:rPr lang="en-US" sz="1400" b="1" dirty="0" smtClean="0"/>
              <a:t>are priced </a:t>
            </a:r>
            <a:r>
              <a:rPr lang="en-US" sz="1400" b="1" dirty="0" smtClean="0"/>
              <a:t>below </a:t>
            </a:r>
            <a:r>
              <a:rPr lang="en-US" sz="1400" b="1" dirty="0" smtClean="0"/>
              <a:t>this median, yet </a:t>
            </a:r>
            <a:r>
              <a:rPr lang="en-US" sz="1400" b="1" dirty="0" smtClean="0"/>
              <a:t>20% </a:t>
            </a:r>
            <a:r>
              <a:rPr lang="en-US" sz="1400" b="1" dirty="0" smtClean="0"/>
              <a:t>of new SFA are below the median.</a:t>
            </a:r>
          </a:p>
          <a:p>
            <a:pPr marL="742950" lvl="1" indent="-285750">
              <a:buFont typeface="Arial" panose="020B0604020202020204" pitchFamily="34" charset="0"/>
              <a:buChar char="•"/>
            </a:pPr>
            <a:r>
              <a:rPr lang="en-US" sz="1400" b="1" dirty="0" smtClean="0"/>
              <a:t>Four percent of </a:t>
            </a:r>
            <a:r>
              <a:rPr lang="en-US" sz="1400" b="1" dirty="0" err="1">
                <a:cs typeface="Arial" panose="020B0604020202020204" pitchFamily="34" charset="0"/>
              </a:rPr>
              <a:t>Va</a:t>
            </a:r>
            <a:r>
              <a:rPr lang="en-US" sz="1400" b="1" dirty="0">
                <a:cs typeface="Arial" panose="020B0604020202020204" pitchFamily="34" charset="0"/>
              </a:rPr>
              <a:t> </a:t>
            </a:r>
            <a:r>
              <a:rPr lang="en-US" sz="1400" b="1" dirty="0" smtClean="0">
                <a:cs typeface="Arial" panose="020B0604020202020204" pitchFamily="34" charset="0"/>
              </a:rPr>
              <a:t>Beach</a:t>
            </a:r>
            <a:r>
              <a:rPr lang="en-US" sz="1400" b="1" dirty="0" smtClean="0"/>
              <a:t> </a:t>
            </a:r>
            <a:r>
              <a:rPr lang="en-US" sz="1400" b="1" dirty="0" smtClean="0"/>
              <a:t>single-family built since 2000 have been SFA (requiring about 1/4 the land of SFD).</a:t>
            </a:r>
          </a:p>
          <a:p>
            <a:pPr marL="742950" lvl="1" indent="-285750">
              <a:buFont typeface="Arial" panose="020B0604020202020204" pitchFamily="34" charset="0"/>
              <a:buChar char="•"/>
            </a:pPr>
            <a:r>
              <a:rPr lang="en-US" sz="1400" b="1" dirty="0" smtClean="0"/>
              <a:t>Sprawl and infrastructure costs can be reduced by allowing smaller SFD lots (6-9 homes/acre), and building more duplex/twin homes (8-10/acre), and SFA homes </a:t>
            </a:r>
            <a:r>
              <a:rPr lang="en-US" sz="1400" b="1" dirty="0" smtClean="0"/>
              <a:t>(17-25 </a:t>
            </a:r>
            <a:r>
              <a:rPr lang="en-US" sz="1400" b="1" dirty="0" smtClean="0"/>
              <a:t>home/acre)</a:t>
            </a:r>
            <a:endParaRPr lang="en-US" sz="1400" b="1" dirty="0"/>
          </a:p>
        </p:txBody>
      </p:sp>
      <p:sp>
        <p:nvSpPr>
          <p:cNvPr id="8" name="Rectangle 7"/>
          <p:cNvSpPr/>
          <p:nvPr/>
        </p:nvSpPr>
        <p:spPr>
          <a:xfrm>
            <a:off x="242579" y="6319171"/>
            <a:ext cx="5936547" cy="430887"/>
          </a:xfrm>
          <a:prstGeom prst="rect">
            <a:avLst/>
          </a:prstGeom>
        </p:spPr>
        <p:txBody>
          <a:bodyPr wrap="square">
            <a:spAutoFit/>
          </a:bodyPr>
          <a:lstStyle/>
          <a:p>
            <a:r>
              <a:rPr lang="en-US" sz="1100" dirty="0" smtClean="0"/>
              <a:t>* </a:t>
            </a:r>
            <a:r>
              <a:rPr lang="en-US" sz="1100" dirty="0">
                <a:cs typeface="Arial" panose="020B0604020202020204" pitchFamily="34" charset="0"/>
              </a:rPr>
              <a:t>Across 280 counties, these relationships had a correlation of 84% &amp; 60% for SFD &amp; SFA respectively</a:t>
            </a:r>
            <a:r>
              <a:rPr lang="en-US" sz="1100" dirty="0" smtClean="0">
                <a:cs typeface="Arial" panose="020B0604020202020204" pitchFamily="34" charset="0"/>
              </a:rPr>
              <a:t>.</a:t>
            </a:r>
            <a:endParaRPr lang="en-US" sz="1100" dirty="0" smtClean="0"/>
          </a:p>
          <a:p>
            <a:r>
              <a:rPr lang="en-US" sz="1100" dirty="0" smtClean="0"/>
              <a:t>Housing </a:t>
            </a:r>
            <a:r>
              <a:rPr lang="en-US" sz="1100" dirty="0"/>
              <a:t>and Economic Analysis Toolkit (HEAT): </a:t>
            </a:r>
            <a:r>
              <a:rPr lang="en-US" sz="1100" spc="-23" dirty="0">
                <a:solidFill>
                  <a:schemeClr val="bg1"/>
                </a:solidFill>
                <a:cs typeface="Arial"/>
                <a:hlinkClick r:id="rId3"/>
              </a:rPr>
              <a:t>https://heat.aeihousingcenter.org/toolkit</a:t>
            </a:r>
            <a:r>
              <a:rPr lang="en-US" sz="1100" spc="-23" dirty="0">
                <a:solidFill>
                  <a:schemeClr val="bg1"/>
                </a:solidFill>
                <a:cs typeface="Arial"/>
              </a:rPr>
              <a:t>  </a:t>
            </a:r>
          </a:p>
        </p:txBody>
      </p:sp>
      <p:pic>
        <p:nvPicPr>
          <p:cNvPr id="3" name="Picture 2"/>
          <p:cNvPicPr>
            <a:picLocks noChangeAspect="1"/>
          </p:cNvPicPr>
          <p:nvPr/>
        </p:nvPicPr>
        <p:blipFill>
          <a:blip r:embed="rId4"/>
          <a:stretch>
            <a:fillRect/>
          </a:stretch>
        </p:blipFill>
        <p:spPr>
          <a:xfrm>
            <a:off x="954595" y="2462710"/>
            <a:ext cx="6948433" cy="3904796"/>
          </a:xfrm>
          <a:prstGeom prst="rect">
            <a:avLst/>
          </a:prstGeom>
        </p:spPr>
      </p:pic>
    </p:spTree>
    <p:extLst>
      <p:ext uri="{BB962C8B-B14F-4D97-AF65-F5344CB8AC3E}">
        <p14:creationId xmlns:p14="http://schemas.microsoft.com/office/powerpoint/2010/main" val="26512487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118" y="2135417"/>
            <a:ext cx="8023861" cy="1011413"/>
          </a:xfrm>
          <a:solidFill>
            <a:srgbClr val="008CCC"/>
          </a:solidFill>
        </p:spPr>
        <p:txBody>
          <a:bodyPr>
            <a:noAutofit/>
          </a:bodyPr>
          <a:lstStyle/>
          <a:p>
            <a:pPr algn="ctr"/>
            <a:r>
              <a:rPr lang="en-US" sz="2400" dirty="0">
                <a:solidFill>
                  <a:schemeClr val="bg1"/>
                </a:solidFill>
                <a:latin typeface="Arial" panose="020B0604020202020204" pitchFamily="34" charset="0"/>
                <a:cs typeface="Arial" panose="020B0604020202020204" pitchFamily="34" charset="0"/>
              </a:rPr>
              <a:t>How </a:t>
            </a:r>
            <a:r>
              <a:rPr lang="en-US" sz="2400" dirty="0" smtClean="0">
                <a:solidFill>
                  <a:schemeClr val="bg1"/>
                </a:solidFill>
                <a:latin typeface="Arial" panose="020B0604020202020204" pitchFamily="34" charset="0"/>
                <a:cs typeface="Arial" panose="020B0604020202020204" pitchFamily="34" charset="0"/>
              </a:rPr>
              <a:t>Light-touch Density </a:t>
            </a:r>
            <a:r>
              <a:rPr lang="en-US" sz="2400" dirty="0">
                <a:solidFill>
                  <a:schemeClr val="bg1"/>
                </a:solidFill>
                <a:latin typeface="Arial" panose="020B0604020202020204" pitchFamily="34" charset="0"/>
                <a:cs typeface="Arial" panose="020B0604020202020204" pitchFamily="34" charset="0"/>
              </a:rPr>
              <a:t>and Livable Urban Villages </a:t>
            </a:r>
            <a:r>
              <a:rPr lang="en-US" sz="2400" dirty="0" smtClean="0">
                <a:solidFill>
                  <a:schemeClr val="bg1"/>
                </a:solidFill>
                <a:latin typeface="Arial" panose="020B0604020202020204" pitchFamily="34" charset="0"/>
                <a:cs typeface="Arial" panose="020B0604020202020204" pitchFamily="34" charset="0"/>
              </a:rPr>
              <a:t>Can Ignite </a:t>
            </a:r>
            <a:r>
              <a:rPr lang="en-US" sz="2400" dirty="0" smtClean="0">
                <a:solidFill>
                  <a:schemeClr val="bg1"/>
                </a:solidFill>
                <a:latin typeface="Arial" panose="020B0604020202020204" pitchFamily="34" charset="0"/>
                <a:cs typeface="Arial" panose="020B0604020202020204" pitchFamily="34" charset="0"/>
              </a:rPr>
              <a:t>Virginia’s </a:t>
            </a:r>
            <a:r>
              <a:rPr lang="en-US" sz="2400" dirty="0" smtClean="0">
                <a:solidFill>
                  <a:schemeClr val="bg1"/>
                </a:solidFill>
                <a:latin typeface="Arial" panose="020B0604020202020204" pitchFamily="34" charset="0"/>
                <a:cs typeface="Arial" panose="020B0604020202020204" pitchFamily="34" charset="0"/>
              </a:rPr>
              <a:t>Housing </a:t>
            </a:r>
            <a:r>
              <a:rPr lang="en-US" sz="2400" dirty="0">
                <a:solidFill>
                  <a:schemeClr val="bg1"/>
                </a:solidFill>
                <a:latin typeface="Arial" panose="020B0604020202020204" pitchFamily="34" charset="0"/>
                <a:cs typeface="Arial" panose="020B0604020202020204" pitchFamily="34" charset="0"/>
              </a:rPr>
              <a:t>Abundance </a:t>
            </a:r>
            <a:r>
              <a:rPr lang="en-US" sz="2400" dirty="0" smtClean="0">
                <a:solidFill>
                  <a:schemeClr val="bg1"/>
                </a:solidFill>
                <a:latin typeface="Arial" panose="020B0604020202020204" pitchFamily="34" charset="0"/>
                <a:cs typeface="Arial" panose="020B0604020202020204" pitchFamily="34" charset="0"/>
              </a:rPr>
              <a:t>Sequence</a:t>
            </a:r>
            <a:endParaRPr lang="en-US" sz="2400" dirty="0">
              <a:solidFill>
                <a:schemeClr val="bg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EC99EBC0-2918-4B4F-93DA-0B4F20EA1051}" type="slidenum">
              <a:rPr lang="en-US">
                <a:solidFill>
                  <a:prstClr val="black">
                    <a:tint val="75000"/>
                  </a:prstClr>
                </a:solidFill>
                <a:latin typeface="Calibri"/>
              </a:rPr>
              <a:pPr>
                <a:defRPr/>
              </a:pPr>
              <a:t>11</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612905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2B29FA8-6BB6-AE1E-493F-3BAAC2C7C3FC}"/>
              </a:ext>
            </a:extLst>
          </p:cNvPr>
          <p:cNvSpPr>
            <a:spLocks noGrp="1"/>
          </p:cNvSpPr>
          <p:nvPr>
            <p:ph type="sldNum" sz="quarter" idx="12"/>
          </p:nvPr>
        </p:nvSpPr>
        <p:spPr/>
        <p:txBody>
          <a:bodyPr/>
          <a:lstStyle/>
          <a:p>
            <a:fld id="{7E9B0109-0DFA-4CD3-BBF8-0D1B2706CB64}" type="slidenum">
              <a:rPr lang="en-US" smtClean="0"/>
              <a:t>12</a:t>
            </a:fld>
            <a:endParaRPr lang="en-US"/>
          </a:p>
        </p:txBody>
      </p:sp>
      <p:sp>
        <p:nvSpPr>
          <p:cNvPr id="5" name="TextBox 4">
            <a:extLst>
              <a:ext uri="{FF2B5EF4-FFF2-40B4-BE49-F238E27FC236}">
                <a16:creationId xmlns:a16="http://schemas.microsoft.com/office/drawing/2014/main" id="{BADEDB99-5414-D8E0-B7E8-F56427031EB4}"/>
              </a:ext>
            </a:extLst>
          </p:cNvPr>
          <p:cNvSpPr txBox="1"/>
          <p:nvPr/>
        </p:nvSpPr>
        <p:spPr>
          <a:xfrm>
            <a:off x="310243" y="135100"/>
            <a:ext cx="8727620" cy="584775"/>
          </a:xfrm>
          <a:prstGeom prst="rect">
            <a:avLst/>
          </a:prstGeom>
          <a:noFill/>
        </p:spPr>
        <p:txBody>
          <a:bodyPr wrap="square" rtlCol="0">
            <a:spAutoFit/>
          </a:bodyPr>
          <a:lstStyle/>
          <a:p>
            <a:r>
              <a:rPr lang="en-US" sz="1600" b="1" dirty="0"/>
              <a:t>Only naturally occurring affordable homes (NOAH</a:t>
            </a:r>
            <a:r>
              <a:rPr lang="en-US" sz="1600" b="1" dirty="0" smtClean="0"/>
              <a:t>), not subsidized housing, can provide the abundant supply necessary to make housing affordable and address </a:t>
            </a:r>
            <a:r>
              <a:rPr lang="en-US" sz="1600" b="1" dirty="0" smtClean="0"/>
              <a:t>Virginia’s </a:t>
            </a:r>
            <a:r>
              <a:rPr lang="en-US" sz="1600" b="1" dirty="0" smtClean="0"/>
              <a:t>affordability crisis</a:t>
            </a:r>
            <a:endParaRPr lang="en-US" sz="1750" b="1" dirty="0"/>
          </a:p>
        </p:txBody>
      </p:sp>
      <p:cxnSp>
        <p:nvCxnSpPr>
          <p:cNvPr id="6" name="Straight Connector 5">
            <a:extLst>
              <a:ext uri="{FF2B5EF4-FFF2-40B4-BE49-F238E27FC236}">
                <a16:creationId xmlns:a16="http://schemas.microsoft.com/office/drawing/2014/main" id="{ACFE12E8-0765-5764-BEF0-59CF666C5EB0}"/>
              </a:ext>
            </a:extLst>
          </p:cNvPr>
          <p:cNvCxnSpPr/>
          <p:nvPr/>
        </p:nvCxnSpPr>
        <p:spPr>
          <a:xfrm>
            <a:off x="536448" y="749763"/>
            <a:ext cx="8313695" cy="7758"/>
          </a:xfrm>
          <a:prstGeom prst="line">
            <a:avLst/>
          </a:prstGeom>
          <a:ln w="28575">
            <a:solidFill>
              <a:srgbClr val="008CCC"/>
            </a:solidFill>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F6C77B81-E6A6-7371-7E09-E8A764741E9F}"/>
              </a:ext>
            </a:extLst>
          </p:cNvPr>
          <p:cNvSpPr txBox="1"/>
          <p:nvPr/>
        </p:nvSpPr>
        <p:spPr>
          <a:xfrm>
            <a:off x="310243" y="983482"/>
            <a:ext cx="8539899" cy="5624617"/>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sz="1350" dirty="0" smtClean="0"/>
              <a:t>There </a:t>
            </a:r>
            <a:r>
              <a:rPr lang="en-US" sz="1350" dirty="0"/>
              <a:t>is an increasing level of broad-based support from organizations like the </a:t>
            </a:r>
            <a:r>
              <a:rPr lang="en-US" sz="1350" u="sng" dirty="0">
                <a:hlinkClick r:id="rId2"/>
              </a:rPr>
              <a:t>City Observatory</a:t>
            </a:r>
            <a:r>
              <a:rPr lang="en-US" sz="1350" dirty="0"/>
              <a:t>, </a:t>
            </a:r>
            <a:r>
              <a:rPr lang="en-US" sz="1350" u="sng" dirty="0">
                <a:hlinkClick r:id="rId3"/>
              </a:rPr>
              <a:t>Sightline Institute</a:t>
            </a:r>
            <a:r>
              <a:rPr lang="en-US" sz="1350" dirty="0"/>
              <a:t>, </a:t>
            </a:r>
            <a:r>
              <a:rPr lang="en-US" sz="1350" u="sng" dirty="0">
                <a:hlinkClick r:id="rId4"/>
              </a:rPr>
              <a:t>Upjohn Institute</a:t>
            </a:r>
            <a:r>
              <a:rPr lang="en-US" sz="1350" dirty="0"/>
              <a:t>, </a:t>
            </a:r>
            <a:r>
              <a:rPr lang="en-US" sz="1350" dirty="0" err="1">
                <a:hlinkClick r:id="rId5"/>
              </a:rPr>
              <a:t>Strongtowns</a:t>
            </a:r>
            <a:r>
              <a:rPr lang="en-US" sz="1350" dirty="0"/>
              <a:t>, </a:t>
            </a:r>
            <a:r>
              <a:rPr lang="en-US" sz="1350" u="sng" dirty="0" err="1">
                <a:hlinkClick r:id="rId6"/>
              </a:rPr>
              <a:t>Vatt</a:t>
            </a:r>
            <a:r>
              <a:rPr lang="en-US" sz="1350" u="sng" dirty="0">
                <a:hlinkClick r:id="rId6"/>
              </a:rPr>
              <a:t> Institute</a:t>
            </a:r>
            <a:r>
              <a:rPr lang="en-US" sz="1350" dirty="0"/>
              <a:t>, </a:t>
            </a:r>
            <a:r>
              <a:rPr lang="en-US" sz="1350" u="sng" dirty="0" err="1">
                <a:hlinkClick r:id="rId7"/>
              </a:rPr>
              <a:t>Mercatus</a:t>
            </a:r>
            <a:r>
              <a:rPr lang="en-US" sz="1350" u="sng" dirty="0">
                <a:hlinkClick r:id="rId7"/>
              </a:rPr>
              <a:t> Center</a:t>
            </a:r>
            <a:r>
              <a:rPr lang="en-US" sz="1350" dirty="0"/>
              <a:t>, </a:t>
            </a:r>
            <a:r>
              <a:rPr lang="en-US" sz="1350" u="sng" dirty="0" err="1">
                <a:hlinkClick r:id="rId8"/>
              </a:rPr>
              <a:t>Grassroot</a:t>
            </a:r>
            <a:r>
              <a:rPr lang="en-US" sz="1350" u="sng" dirty="0">
                <a:hlinkClick r:id="rId8"/>
              </a:rPr>
              <a:t> Institute</a:t>
            </a:r>
            <a:r>
              <a:rPr lang="en-US" sz="1350" dirty="0"/>
              <a:t>, and the AEI Housing Center for the position that “</a:t>
            </a:r>
            <a:r>
              <a:rPr lang="en-US" sz="1350" u="sng" dirty="0">
                <a:hlinkClick r:id="rId2"/>
              </a:rPr>
              <a:t>building more supply</a:t>
            </a:r>
            <a:r>
              <a:rPr lang="en-US" sz="1350" dirty="0"/>
              <a:t> may be the only effective way to reduce the pressure that is driving up rents and producing displacement”.  </a:t>
            </a:r>
            <a:endParaRPr lang="en-US" sz="1350" dirty="0" smtClean="0"/>
          </a:p>
          <a:p>
            <a:pPr marL="742950" lvl="1" indent="-285750">
              <a:buFont typeface="Arial" panose="020B0604020202020204" pitchFamily="34" charset="0"/>
              <a:buChar char="•"/>
            </a:pPr>
            <a:r>
              <a:rPr lang="en-US" sz="1350" dirty="0"/>
              <a:t>"We have to move beyond the narrow, almost futile task of </a:t>
            </a:r>
            <a:r>
              <a:rPr lang="en-US" sz="1350" b="1" dirty="0"/>
              <a:t>making affordable [subsidized] housing </a:t>
            </a:r>
            <a:r>
              <a:rPr lang="en-US" sz="1350" dirty="0"/>
              <a:t>and start working on the broader and more meaningful effort of </a:t>
            </a:r>
            <a:r>
              <a:rPr lang="en-US" sz="1350" b="1" dirty="0"/>
              <a:t>making housing affordable</a:t>
            </a:r>
            <a:r>
              <a:rPr lang="en-US" sz="1350" dirty="0"/>
              <a:t>.“</a:t>
            </a:r>
            <a:r>
              <a:rPr lang="en-US" sz="1350" dirty="0">
                <a:cs typeface="Calibri"/>
              </a:rPr>
              <a:t> </a:t>
            </a:r>
            <a:r>
              <a:rPr lang="en-US" sz="1350" dirty="0">
                <a:hlinkClick r:id="rId9"/>
              </a:rPr>
              <a:t>Charles </a:t>
            </a:r>
            <a:r>
              <a:rPr lang="en-US" sz="1350" dirty="0" err="1">
                <a:hlinkClick r:id="rId9"/>
              </a:rPr>
              <a:t>Marohn</a:t>
            </a:r>
            <a:r>
              <a:rPr lang="en-US" sz="1350" dirty="0">
                <a:hlinkClick r:id="rId9"/>
              </a:rPr>
              <a:t>, founder of </a:t>
            </a:r>
            <a:r>
              <a:rPr lang="en-US" sz="1350" dirty="0" err="1">
                <a:hlinkClick r:id="rId9"/>
              </a:rPr>
              <a:t>Strongtowns</a:t>
            </a:r>
            <a:r>
              <a:rPr lang="en-US" sz="1350" dirty="0"/>
              <a:t> </a:t>
            </a:r>
            <a:endParaRPr lang="en-US" sz="1350" dirty="0">
              <a:ea typeface="Calibri"/>
              <a:cs typeface="Calibri"/>
            </a:endParaRPr>
          </a:p>
          <a:p>
            <a:pPr marL="285750" indent="-285750">
              <a:buFont typeface="Arial" panose="020B0604020202020204" pitchFamily="34" charset="0"/>
              <a:buChar char="•"/>
            </a:pPr>
            <a:r>
              <a:rPr lang="en-US" sz="1350" dirty="0" smtClean="0"/>
              <a:t>The </a:t>
            </a:r>
            <a:r>
              <a:rPr lang="en-US" sz="1350" u="sng" dirty="0">
                <a:hlinkClick r:id="rId2"/>
              </a:rPr>
              <a:t>City Observatory</a:t>
            </a:r>
            <a:r>
              <a:rPr lang="en-US" sz="1350" dirty="0"/>
              <a:t> </a:t>
            </a:r>
            <a:r>
              <a:rPr lang="en-US" sz="1350" dirty="0" smtClean="0"/>
              <a:t>noted that </a:t>
            </a:r>
            <a:r>
              <a:rPr lang="en-US" sz="1350" dirty="0" smtClean="0">
                <a:hlinkClick r:id="" action="ppaction://noaction"/>
              </a:rPr>
              <a:t>“</a:t>
            </a:r>
            <a:r>
              <a:rPr lang="en-US" sz="1350" u="sng" dirty="0" smtClean="0">
                <a:hlinkClick r:id="" action="ppaction://noaction"/>
              </a:rPr>
              <a:t>Sightline </a:t>
            </a:r>
            <a:r>
              <a:rPr lang="en-US" sz="1350" u="sng" dirty="0">
                <a:hlinkClick r:id="rId10"/>
              </a:rPr>
              <a:t>Institute</a:t>
            </a:r>
            <a:r>
              <a:rPr lang="en-US" sz="1350" dirty="0"/>
              <a:t> has tackled that notion directly. </a:t>
            </a:r>
            <a:r>
              <a:rPr lang="en-US" sz="1350" dirty="0" smtClean="0"/>
              <a:t>…When </a:t>
            </a:r>
            <a:r>
              <a:rPr lang="en-US" sz="1350" dirty="0"/>
              <a:t>there isn’t enough supply, demand from higher income households floods down to older housing stock, driving up rents and reducing housing options for those with lesser means</a:t>
            </a:r>
            <a:r>
              <a:rPr lang="en-US" sz="1350" dirty="0" smtClean="0"/>
              <a:t>.”</a:t>
            </a:r>
          </a:p>
          <a:p>
            <a:pPr marL="285750" indent="-285750">
              <a:buFont typeface="Arial" panose="020B0604020202020204" pitchFamily="34" charset="0"/>
              <a:buChar char="•"/>
            </a:pPr>
            <a:r>
              <a:rPr lang="en-US" sz="1350" dirty="0" smtClean="0"/>
              <a:t>When </a:t>
            </a:r>
            <a:r>
              <a:rPr lang="en-US" sz="1350" dirty="0"/>
              <a:t>more such housing is built, older housing becomes more affordable because it speeds up filtering. Filtering is the process where homes tend to be occupied by low-income households as they age and depreciate</a:t>
            </a:r>
            <a:r>
              <a:rPr lang="en-US" sz="1350" dirty="0" smtClean="0"/>
              <a:t>.* </a:t>
            </a:r>
            <a:r>
              <a:rPr lang="en-US" sz="1350" dirty="0"/>
              <a:t>The result is more naturally occurring affordable </a:t>
            </a:r>
            <a:r>
              <a:rPr lang="en-US" sz="1350" dirty="0" smtClean="0"/>
              <a:t>homes </a:t>
            </a:r>
            <a:r>
              <a:rPr lang="en-US" sz="1350" dirty="0"/>
              <a:t>(NOAH</a:t>
            </a:r>
            <a:r>
              <a:rPr lang="en-US" sz="1350" dirty="0" smtClean="0"/>
              <a:t>).</a:t>
            </a:r>
          </a:p>
          <a:p>
            <a:pPr marL="742950" lvl="1" indent="-285750">
              <a:buFont typeface="Arial" panose="020B0604020202020204" pitchFamily="34" charset="0"/>
              <a:buChar char="•"/>
            </a:pPr>
            <a:r>
              <a:rPr lang="en-US" sz="1350" dirty="0" smtClean="0">
                <a:cs typeface="Calibri"/>
              </a:rPr>
              <a:t>As has been noted, this </a:t>
            </a:r>
            <a:r>
              <a:rPr lang="en-US" sz="1350" dirty="0">
                <a:cs typeface="Calibri"/>
              </a:rPr>
              <a:t>concept works </a:t>
            </a:r>
            <a:r>
              <a:rPr lang="en-US" sz="1350" dirty="0" smtClean="0">
                <a:cs typeface="Calibri"/>
              </a:rPr>
              <a:t>for the reasons we can observe </a:t>
            </a:r>
            <a:r>
              <a:rPr lang="en-US" sz="1350" dirty="0">
                <a:cs typeface="Calibri"/>
              </a:rPr>
              <a:t>this in the other markets, like </a:t>
            </a:r>
            <a:r>
              <a:rPr lang="en-US" sz="1350" dirty="0" smtClean="0">
                <a:cs typeface="Calibri"/>
              </a:rPr>
              <a:t>cars.</a:t>
            </a:r>
            <a:endParaRPr lang="en-US" sz="1350" dirty="0">
              <a:ea typeface="Calibri"/>
              <a:cs typeface="Calibri"/>
            </a:endParaRPr>
          </a:p>
          <a:p>
            <a:pPr marL="742950" lvl="1" indent="-285750">
              <a:buFont typeface="Arial" panose="020B0604020202020204" pitchFamily="34" charset="0"/>
              <a:buChar char="•"/>
            </a:pPr>
            <a:r>
              <a:rPr lang="en-US" sz="1350" dirty="0" smtClean="0">
                <a:cs typeface="Calibri" panose="020F0502020204030204"/>
              </a:rPr>
              <a:t>The </a:t>
            </a:r>
            <a:r>
              <a:rPr lang="en-US" sz="1350" dirty="0">
                <a:cs typeface="Calibri" panose="020F0502020204030204"/>
              </a:rPr>
              <a:t>housing market would correct itself if more new homes for middle-income households would be built. This would then allow lower income households to live in older, "used" homes while holding housing costs down.</a:t>
            </a:r>
            <a:endParaRPr lang="en-US" sz="1350" dirty="0"/>
          </a:p>
          <a:p>
            <a:endParaRPr lang="en-US" sz="1350" dirty="0">
              <a:ea typeface="Calibri" panose="020F0502020204030204"/>
              <a:cs typeface="Calibri" panose="020F0502020204030204"/>
            </a:endParaRPr>
          </a:p>
          <a:p>
            <a:r>
              <a:rPr lang="en-US" sz="1350" dirty="0" smtClean="0">
                <a:cs typeface="Calibri" panose="020F0502020204030204"/>
              </a:rPr>
              <a:t>The solution to housing unaffordability is to legalize by-right light touch density zoning and Livable Urban Villages, and to reduce </a:t>
            </a:r>
            <a:r>
              <a:rPr lang="en-US" sz="1350" dirty="0">
                <a:cs typeface="Calibri" panose="020F0502020204030204"/>
              </a:rPr>
              <a:t>regulatory barriers and </a:t>
            </a:r>
            <a:r>
              <a:rPr lang="en-US" sz="1350" dirty="0" smtClean="0">
                <a:cs typeface="Calibri" panose="020F0502020204030204"/>
              </a:rPr>
              <a:t> costs. </a:t>
            </a:r>
          </a:p>
          <a:p>
            <a:endParaRPr lang="en-US" sz="1350" dirty="0">
              <a:cs typeface="Calibri" panose="020F0502020204030204"/>
            </a:endParaRPr>
          </a:p>
          <a:p>
            <a:r>
              <a:rPr lang="en-US" sz="1350" dirty="0" smtClean="0">
                <a:cs typeface="Calibri" panose="020F0502020204030204"/>
              </a:rPr>
              <a:t>The result will be the  construction </a:t>
            </a:r>
            <a:r>
              <a:rPr lang="en-US" sz="1350" dirty="0">
                <a:cs typeface="Calibri" panose="020F0502020204030204"/>
              </a:rPr>
              <a:t>of </a:t>
            </a:r>
            <a:r>
              <a:rPr lang="en-US" sz="1350" dirty="0" smtClean="0">
                <a:cs typeface="Calibri" panose="020F0502020204030204"/>
              </a:rPr>
              <a:t>much more NOAH and a speeding up of the natural </a:t>
            </a:r>
            <a:r>
              <a:rPr lang="en-US" sz="1350" dirty="0">
                <a:cs typeface="Calibri" panose="020F0502020204030204"/>
              </a:rPr>
              <a:t>filtering </a:t>
            </a:r>
            <a:r>
              <a:rPr lang="en-US" sz="1350" dirty="0" smtClean="0">
                <a:cs typeface="Calibri" panose="020F0502020204030204"/>
              </a:rPr>
              <a:t>process. </a:t>
            </a:r>
          </a:p>
          <a:p>
            <a:endParaRPr lang="en-US" sz="1350" dirty="0">
              <a:cs typeface="Calibri" panose="020F0502020204030204"/>
            </a:endParaRPr>
          </a:p>
          <a:p>
            <a:r>
              <a:rPr lang="en-US" sz="1350" dirty="0" smtClean="0">
                <a:cs typeface="Calibri" panose="020F0502020204030204"/>
              </a:rPr>
              <a:t>This can both provide </a:t>
            </a:r>
            <a:r>
              <a:rPr lang="en-US" sz="1350" dirty="0">
                <a:cs typeface="Calibri" panose="020F0502020204030204"/>
              </a:rPr>
              <a:t>housing </a:t>
            </a:r>
            <a:r>
              <a:rPr lang="en-US" sz="1350" dirty="0" smtClean="0">
                <a:cs typeface="Calibri" panose="020F0502020204030204"/>
              </a:rPr>
              <a:t>to all but the very lowest </a:t>
            </a:r>
            <a:r>
              <a:rPr lang="en-US" sz="1350" dirty="0">
                <a:cs typeface="Calibri" panose="020F0502020204030204"/>
              </a:rPr>
              <a:t>income levels and create a </a:t>
            </a:r>
            <a:r>
              <a:rPr lang="en-US" sz="1350" dirty="0" smtClean="0">
                <a:cs typeface="Calibri" panose="020F0502020204030204"/>
              </a:rPr>
              <a:t>more economically </a:t>
            </a:r>
            <a:r>
              <a:rPr lang="en-US" sz="1350" dirty="0">
                <a:cs typeface="Calibri" panose="020F0502020204030204"/>
              </a:rPr>
              <a:t>inclusive housing market</a:t>
            </a:r>
            <a:r>
              <a:rPr lang="en-US" sz="1350" dirty="0" smtClean="0">
                <a:cs typeface="Calibri" panose="020F0502020204030204"/>
              </a:rPr>
              <a:t>.</a:t>
            </a:r>
          </a:p>
          <a:p>
            <a:endParaRPr lang="en-US" sz="1100" dirty="0" smtClean="0">
              <a:ea typeface="Calibri"/>
              <a:cs typeface="Calibri" panose="020F0502020204030204"/>
            </a:endParaRPr>
          </a:p>
          <a:p>
            <a:r>
              <a:rPr lang="en-US" sz="1100" dirty="0" smtClean="0">
                <a:ea typeface="Calibri"/>
                <a:cs typeface="Calibri" panose="020F0502020204030204"/>
              </a:rPr>
              <a:t>* </a:t>
            </a:r>
            <a:r>
              <a:rPr lang="en-US" sz="1100" dirty="0"/>
              <a:t>Richard Ratcliff, Urban Land Economics, 1949</a:t>
            </a:r>
            <a:r>
              <a:rPr lang="en-US" sz="1100" dirty="0" smtClean="0"/>
              <a:t>.</a:t>
            </a:r>
            <a:endParaRPr lang="en-US" sz="1100" dirty="0">
              <a:cs typeface="Arial"/>
            </a:endParaRPr>
          </a:p>
        </p:txBody>
      </p:sp>
    </p:spTree>
    <p:extLst>
      <p:ext uri="{BB962C8B-B14F-4D97-AF65-F5344CB8AC3E}">
        <p14:creationId xmlns:p14="http://schemas.microsoft.com/office/powerpoint/2010/main" val="8709801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9B0109-0DFA-4CD3-BBF8-0D1B2706CB64}" type="slidenum">
              <a:rPr lang="en-US" smtClean="0"/>
              <a:t>13</a:t>
            </a:fld>
            <a:endParaRPr lang="en-US"/>
          </a:p>
        </p:txBody>
      </p:sp>
      <p:sp>
        <p:nvSpPr>
          <p:cNvPr id="12" name="TextBox 11"/>
          <p:cNvSpPr txBox="1"/>
          <p:nvPr/>
        </p:nvSpPr>
        <p:spPr>
          <a:xfrm>
            <a:off x="123124" y="158743"/>
            <a:ext cx="9035447" cy="369332"/>
          </a:xfrm>
          <a:prstGeom prst="rect">
            <a:avLst/>
          </a:prstGeom>
          <a:noFill/>
        </p:spPr>
        <p:txBody>
          <a:bodyPr wrap="square" rtlCol="0">
            <a:spAutoFit/>
          </a:bodyPr>
          <a:lstStyle/>
          <a:p>
            <a:r>
              <a:rPr lang="en-US" b="1" dirty="0"/>
              <a:t>LTD is an i</a:t>
            </a:r>
            <a:r>
              <a:rPr lang="en-US" b="1" dirty="0">
                <a:ea typeface="Calibri" panose="020F0502020204030204" pitchFamily="34" charset="0"/>
                <a:cs typeface="Calibri" panose="020F0502020204030204" pitchFamily="34" charset="0"/>
              </a:rPr>
              <a:t>deal tool to increase the supply of naturally affordable &amp; inclusionary housing </a:t>
            </a:r>
            <a:endParaRPr lang="en-US" b="1" dirty="0"/>
          </a:p>
        </p:txBody>
      </p:sp>
      <p:cxnSp>
        <p:nvCxnSpPr>
          <p:cNvPr id="13" name="Straight Connector 12"/>
          <p:cNvCxnSpPr/>
          <p:nvPr/>
        </p:nvCxnSpPr>
        <p:spPr>
          <a:xfrm>
            <a:off x="536448" y="527598"/>
            <a:ext cx="8023860" cy="0"/>
          </a:xfrm>
          <a:prstGeom prst="line">
            <a:avLst/>
          </a:prstGeom>
          <a:ln w="28575">
            <a:solidFill>
              <a:srgbClr val="008CCC"/>
            </a:solidFill>
          </a:ln>
          <a:effectLst/>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253093" y="1461635"/>
            <a:ext cx="8703128" cy="4616648"/>
          </a:xfrm>
          <a:prstGeom prst="rect">
            <a:avLst/>
          </a:prstGeom>
        </p:spPr>
        <p:txBody>
          <a:bodyPr wrap="square">
            <a:spAutoFit/>
          </a:bodyPr>
          <a:lstStyle/>
          <a:p>
            <a:pPr>
              <a:lnSpc>
                <a:spcPct val="107000"/>
              </a:lnSpc>
              <a:spcAft>
                <a:spcPts val="800"/>
              </a:spcAft>
            </a:pPr>
            <a:r>
              <a:rPr lang="en-US" sz="1250" b="1" dirty="0">
                <a:ea typeface="Calibri" panose="020F0502020204030204" pitchFamily="34" charset="0"/>
                <a:cs typeface="Calibri" panose="020F0502020204030204" pitchFamily="34" charset="0"/>
              </a:rPr>
              <a:t>Light-touch Density (LTD)</a:t>
            </a:r>
            <a:r>
              <a:rPr lang="en-US" sz="1250" dirty="0">
                <a:ea typeface="Calibri" panose="020F0502020204030204" pitchFamily="34" charset="0"/>
                <a:cs typeface="Calibri" panose="020F0502020204030204" pitchFamily="34" charset="0"/>
              </a:rPr>
              <a:t> </a:t>
            </a:r>
            <a:r>
              <a:rPr lang="en-US" sz="1250" dirty="0"/>
              <a:t>represents the low-hanging fruit in zoning reform. It is also naturally affordable.</a:t>
            </a:r>
          </a:p>
          <a:p>
            <a:pPr>
              <a:lnSpc>
                <a:spcPct val="107000"/>
              </a:lnSpc>
              <a:spcAft>
                <a:spcPts val="800"/>
              </a:spcAft>
            </a:pPr>
            <a:r>
              <a:rPr lang="en-US" sz="1250" b="1" dirty="0">
                <a:effectLst/>
                <a:ea typeface="Calibri" panose="020F0502020204030204" pitchFamily="34" charset="0"/>
              </a:rPr>
              <a:t>LTD utilizes land in a more efficient way by moderately increasing the density of housing</a:t>
            </a:r>
            <a:r>
              <a:rPr lang="en-US" sz="1250" dirty="0">
                <a:effectLst/>
                <a:ea typeface="Calibri" panose="020F0502020204030204" pitchFamily="34" charset="0"/>
              </a:rPr>
              <a:t>. </a:t>
            </a:r>
            <a:r>
              <a:rPr lang="en-US" sz="1250" dirty="0" smtClean="0">
                <a:effectLst/>
                <a:ea typeface="Calibri" panose="020F0502020204030204" pitchFamily="34" charset="0"/>
              </a:rPr>
              <a:t>This reduces sprawl, infrastructure cost, and energy use. Instead </a:t>
            </a:r>
            <a:r>
              <a:rPr lang="en-US" sz="1250" dirty="0">
                <a:effectLst/>
                <a:ea typeface="Calibri" panose="020F0502020204030204" pitchFamily="34" charset="0"/>
              </a:rPr>
              <a:t>of allowing only a single-family detached (SFD) home on a parcel, LTD allows for:</a:t>
            </a:r>
          </a:p>
          <a:p>
            <a:pPr marL="742950" lvl="1" indent="-285750">
              <a:lnSpc>
                <a:spcPct val="107000"/>
              </a:lnSpc>
              <a:spcAft>
                <a:spcPts val="800"/>
              </a:spcAft>
              <a:buFont typeface="Arial" panose="020B0604020202020204" pitchFamily="34" charset="0"/>
              <a:buChar char="•"/>
            </a:pPr>
            <a:r>
              <a:rPr lang="en-US" sz="1250" dirty="0">
                <a:ea typeface="Calibri" panose="020F0502020204030204" pitchFamily="34" charset="0"/>
              </a:rPr>
              <a:t>2-8-plexes</a:t>
            </a:r>
            <a:r>
              <a:rPr lang="en-US" sz="1250" dirty="0">
                <a:effectLst/>
                <a:ea typeface="Calibri" panose="020F0502020204030204" pitchFamily="34" charset="0"/>
              </a:rPr>
              <a:t>, </a:t>
            </a:r>
          </a:p>
          <a:p>
            <a:pPr marL="742950" lvl="1" indent="-285750">
              <a:lnSpc>
                <a:spcPct val="107000"/>
              </a:lnSpc>
              <a:spcAft>
                <a:spcPts val="800"/>
              </a:spcAft>
              <a:buFont typeface="Arial" panose="020B0604020202020204" pitchFamily="34" charset="0"/>
              <a:buChar char="•"/>
            </a:pPr>
            <a:r>
              <a:rPr lang="en-US" sz="1250" dirty="0">
                <a:effectLst/>
                <a:ea typeface="Calibri" panose="020F0502020204030204" pitchFamily="34" charset="0"/>
              </a:rPr>
              <a:t>a series of townhouses, or </a:t>
            </a:r>
          </a:p>
          <a:p>
            <a:pPr marL="742950" lvl="1" indent="-285750">
              <a:lnSpc>
                <a:spcPct val="107000"/>
              </a:lnSpc>
              <a:spcAft>
                <a:spcPts val="800"/>
              </a:spcAft>
              <a:buFont typeface="Arial" panose="020B0604020202020204" pitchFamily="34" charset="0"/>
              <a:buChar char="•"/>
            </a:pPr>
            <a:r>
              <a:rPr lang="en-US" sz="1250" dirty="0">
                <a:effectLst/>
                <a:ea typeface="Calibri" panose="020F0502020204030204" pitchFamily="34" charset="0"/>
              </a:rPr>
              <a:t>an accessory dwelling unit (ADU). </a:t>
            </a:r>
          </a:p>
          <a:p>
            <a:pPr>
              <a:lnSpc>
                <a:spcPct val="107000"/>
              </a:lnSpc>
              <a:spcAft>
                <a:spcPts val="800"/>
              </a:spcAft>
            </a:pPr>
            <a:r>
              <a:rPr lang="en-US" sz="1250" dirty="0">
                <a:effectLst/>
                <a:ea typeface="Calibri" panose="020F0502020204030204" pitchFamily="34" charset="0"/>
              </a:rPr>
              <a:t>LTD also allows for single-family detached homes on smaller lots.</a:t>
            </a:r>
            <a:endParaRPr lang="en-US" sz="1250" dirty="0">
              <a:ea typeface="Calibri" panose="020F0502020204030204" pitchFamily="34" charset="0"/>
              <a:cs typeface="Calibri" panose="020F0502020204030204" pitchFamily="34" charset="0"/>
            </a:endParaRPr>
          </a:p>
          <a:p>
            <a:pPr>
              <a:lnSpc>
                <a:spcPct val="107000"/>
              </a:lnSpc>
              <a:spcAft>
                <a:spcPts val="800"/>
              </a:spcAft>
            </a:pPr>
            <a:r>
              <a:rPr lang="en-US" sz="1250" dirty="0">
                <a:ea typeface="Calibri" panose="020F0502020204030204" pitchFamily="34" charset="0"/>
                <a:cs typeface="Calibri" panose="020F0502020204030204" pitchFamily="34" charset="0"/>
              </a:rPr>
              <a:t>All these LTD options would moderately increase the as-built density of the land, thereby </a:t>
            </a:r>
            <a:r>
              <a:rPr lang="en-US" sz="1250" b="1" dirty="0">
                <a:ea typeface="Calibri" panose="020F0502020204030204" pitchFamily="34" charset="0"/>
                <a:cs typeface="Calibri" panose="020F0502020204030204" pitchFamily="34" charset="0"/>
              </a:rPr>
              <a:t>enabling owners and small-scale builders to construct smaller</a:t>
            </a:r>
            <a:r>
              <a:rPr lang="en-US" sz="1250" dirty="0">
                <a:ea typeface="Calibri" panose="020F0502020204030204" pitchFamily="34" charset="0"/>
                <a:cs typeface="Calibri" panose="020F0502020204030204" pitchFamily="34" charset="0"/>
              </a:rPr>
              <a:t>, less expensive units that are more naturally affordable and inclusionary without requiring subsidies. </a:t>
            </a:r>
          </a:p>
          <a:p>
            <a:pPr marR="0" lvl="0">
              <a:lnSpc>
                <a:spcPct val="107000"/>
              </a:lnSpc>
              <a:spcAft>
                <a:spcPts val="800"/>
              </a:spcAft>
            </a:pPr>
            <a:r>
              <a:rPr lang="en-US" sz="1250" dirty="0">
                <a:ea typeface="Calibri" panose="020F0502020204030204" pitchFamily="34" charset="0"/>
                <a:cs typeface="Calibri" panose="020F0502020204030204" pitchFamily="34" charset="0"/>
              </a:rPr>
              <a:t>The LTD type most suitable to each locality depends on the land and construction costs.</a:t>
            </a:r>
          </a:p>
          <a:p>
            <a:pPr marL="800100" lvl="1" indent="-342900">
              <a:lnSpc>
                <a:spcPct val="107000"/>
              </a:lnSpc>
              <a:spcAft>
                <a:spcPts val="800"/>
              </a:spcAft>
              <a:buFont typeface="+mj-lt"/>
              <a:buAutoNum type="arabicPeriod"/>
            </a:pPr>
            <a:r>
              <a:rPr lang="en-US" sz="1250" dirty="0">
                <a:ea typeface="Calibri" panose="020F0502020204030204" pitchFamily="34" charset="0"/>
                <a:cs typeface="Calibri" panose="020F0502020204030204" pitchFamily="34" charset="0"/>
              </a:rPr>
              <a:t>For high-cost areas: Tearing down an existing unit and replacing it with townhomes or a 2- to 8-plex. </a:t>
            </a:r>
          </a:p>
          <a:p>
            <a:pPr marL="800100" lvl="1" indent="-342900">
              <a:lnSpc>
                <a:spcPct val="107000"/>
              </a:lnSpc>
              <a:spcAft>
                <a:spcPts val="800"/>
              </a:spcAft>
              <a:buFont typeface="+mj-lt"/>
              <a:buAutoNum type="arabicPeriod"/>
            </a:pPr>
            <a:r>
              <a:rPr lang="en-US" sz="1250" dirty="0">
                <a:ea typeface="Calibri" panose="020F0502020204030204" pitchFamily="34" charset="0"/>
                <a:cs typeface="Calibri" panose="020F0502020204030204" pitchFamily="34" charset="0"/>
              </a:rPr>
              <a:t>For medium-cost areas: Adding additional unit(s) (ADU or second home) to an existing parcel. </a:t>
            </a:r>
          </a:p>
          <a:p>
            <a:pPr marL="800100" lvl="1" indent="-342900">
              <a:lnSpc>
                <a:spcPct val="107000"/>
              </a:lnSpc>
              <a:spcAft>
                <a:spcPts val="800"/>
              </a:spcAft>
              <a:buFont typeface="+mj-lt"/>
              <a:buAutoNum type="arabicPeriod"/>
            </a:pPr>
            <a:r>
              <a:rPr lang="en-US" sz="1250" dirty="0">
                <a:ea typeface="Calibri" panose="020F0502020204030204" pitchFamily="34" charset="0"/>
                <a:cs typeface="Calibri" panose="020F0502020204030204" pitchFamily="34" charset="0"/>
              </a:rPr>
              <a:t>Everywhere: Increasing the as-built density of new greenfield developments</a:t>
            </a:r>
            <a:r>
              <a:rPr lang="en-US" sz="1250" dirty="0" smtClean="0">
                <a:ea typeface="Calibri" panose="020F0502020204030204" pitchFamily="34" charset="0"/>
                <a:cs typeface="Calibri" panose="020F0502020204030204" pitchFamily="34" charset="0"/>
              </a:rPr>
              <a:t>.</a:t>
            </a:r>
            <a:endParaRPr lang="en-US" sz="1250" dirty="0">
              <a:ea typeface="Calibri" panose="020F0502020204030204" pitchFamily="34" charset="0"/>
              <a:cs typeface="Calibri" panose="020F0502020204030204" pitchFamily="34" charset="0"/>
            </a:endParaRPr>
          </a:p>
          <a:p>
            <a:pPr>
              <a:lnSpc>
                <a:spcPct val="107000"/>
              </a:lnSpc>
              <a:spcAft>
                <a:spcPts val="800"/>
              </a:spcAft>
            </a:pPr>
            <a:r>
              <a:rPr lang="en-US" sz="1250" dirty="0">
                <a:ea typeface="Calibri" panose="020F0502020204030204" pitchFamily="34" charset="0"/>
                <a:cs typeface="Times New Roman" panose="02020603050405020304" pitchFamily="18" charset="0"/>
              </a:rPr>
              <a:t>These LTD housing types are compatible </a:t>
            </a:r>
            <a:r>
              <a:rPr lang="en-US" sz="1250" dirty="0">
                <a:effectLst/>
                <a:ea typeface="Calibri" panose="020F0502020204030204" pitchFamily="34" charset="0"/>
              </a:rPr>
              <a:t>with single-family detached homes. Since they </a:t>
            </a:r>
            <a:r>
              <a:rPr lang="en-US" sz="1250" dirty="0">
                <a:ea typeface="Calibri" panose="020F0502020204030204" pitchFamily="34" charset="0"/>
                <a:cs typeface="Times New Roman" panose="02020603050405020304" pitchFamily="18" charset="0"/>
              </a:rPr>
              <a:t>require less land and are smaller in size, they are more affordable to lower- and middle-income households. </a:t>
            </a:r>
            <a:endParaRPr lang="en-US" sz="1250" dirty="0" smtClean="0"/>
          </a:p>
          <a:p>
            <a:pPr>
              <a:lnSpc>
                <a:spcPct val="107000"/>
              </a:lnSpc>
              <a:spcAft>
                <a:spcPts val="800"/>
              </a:spcAft>
            </a:pPr>
            <a:r>
              <a:rPr lang="en-US" sz="1250" dirty="0" smtClean="0"/>
              <a:t>Nationally, </a:t>
            </a:r>
            <a:r>
              <a:rPr lang="en-US" sz="1250" dirty="0"/>
              <a:t>LTD has the potential to add up to 900,000 net additional homes per year for the next 30-40 years.*</a:t>
            </a:r>
            <a:endParaRPr lang="en-US" sz="1250" dirty="0">
              <a:ea typeface="Calibri" panose="020F0502020204030204" pitchFamily="34" charset="0"/>
              <a:cs typeface="Times New Roman" panose="02020603050405020304" pitchFamily="18" charset="0"/>
            </a:endParaRPr>
          </a:p>
        </p:txBody>
      </p:sp>
      <p:sp>
        <p:nvSpPr>
          <p:cNvPr id="11" name="Rectangle 10"/>
          <p:cNvSpPr/>
          <p:nvPr/>
        </p:nvSpPr>
        <p:spPr>
          <a:xfrm>
            <a:off x="536448" y="6133660"/>
            <a:ext cx="8109868" cy="553998"/>
          </a:xfrm>
          <a:prstGeom prst="rect">
            <a:avLst/>
          </a:prstGeom>
        </p:spPr>
        <p:txBody>
          <a:bodyPr wrap="square">
            <a:spAutoFit/>
          </a:bodyPr>
          <a:lstStyle/>
          <a:p>
            <a:r>
              <a:rPr lang="en-US" sz="1000" dirty="0">
                <a:solidFill>
                  <a:srgbClr val="000000"/>
                </a:solidFill>
                <a:cs typeface="Arial"/>
              </a:rPr>
              <a:t>* These estimates are based on case studies are from Seattle, Charlotte, Houston, Palisades Park, and Tokyo. For a further discussion of Light-touch Density case studies, see pg. 7-10 of the </a:t>
            </a:r>
            <a:r>
              <a:rPr lang="en-US" sz="1000" u="sng" dirty="0">
                <a:hlinkClick r:id="rId2"/>
              </a:rPr>
              <a:t>AEI Housing Center booklet</a:t>
            </a:r>
            <a:r>
              <a:rPr lang="en-US" sz="1000" u="sng" dirty="0"/>
              <a:t> </a:t>
            </a:r>
            <a:r>
              <a:rPr lang="en-US" sz="1000" dirty="0">
                <a:solidFill>
                  <a:srgbClr val="000000"/>
                </a:solidFill>
                <a:cs typeface="Arial"/>
              </a:rPr>
              <a:t>on increasing housing supply. </a:t>
            </a:r>
          </a:p>
          <a:p>
            <a:r>
              <a:rPr lang="en-US" sz="1000" dirty="0">
                <a:solidFill>
                  <a:srgbClr val="000000"/>
                </a:solidFill>
                <a:cs typeface="Arial"/>
              </a:rPr>
              <a:t>Source: </a:t>
            </a:r>
            <a:r>
              <a:rPr lang="en-US" sz="1000" dirty="0">
                <a:solidFill>
                  <a:prstClr val="black"/>
                </a:solidFill>
              </a:rPr>
              <a:t>AEI Housing Center, </a:t>
            </a:r>
            <a:r>
              <a:rPr lang="en-US" sz="1000" dirty="0">
                <a:solidFill>
                  <a:srgbClr val="0070C0"/>
                </a:solidFill>
                <a:cs typeface="Arial"/>
                <a:hlinkClick r:id="rId3"/>
              </a:rPr>
              <a:t>www.AEI.org/housing</a:t>
            </a:r>
            <a:r>
              <a:rPr lang="en-US" sz="1000" dirty="0">
                <a:solidFill>
                  <a:srgbClr val="0070C0"/>
                </a:solidFill>
                <a:cs typeface="Arial"/>
              </a:rPr>
              <a:t>.</a:t>
            </a: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13664" t="41957" r="11155" b="25316"/>
          <a:stretch/>
        </p:blipFill>
        <p:spPr>
          <a:xfrm>
            <a:off x="166254" y="601878"/>
            <a:ext cx="8977746" cy="885204"/>
          </a:xfrm>
          <a:prstGeom prst="rect">
            <a:avLst/>
          </a:prstGeom>
        </p:spPr>
      </p:pic>
    </p:spTree>
    <p:extLst>
      <p:ext uri="{BB962C8B-B14F-4D97-AF65-F5344CB8AC3E}">
        <p14:creationId xmlns:p14="http://schemas.microsoft.com/office/powerpoint/2010/main" val="18937361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2EE7E-1698-1FC5-D44A-E0CA3448FE3F}"/>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40E40F4-FD0B-187C-2754-9855C18B97A1}"/>
              </a:ext>
            </a:extLst>
          </p:cNvPr>
          <p:cNvSpPr>
            <a:spLocks noGrp="1"/>
          </p:cNvSpPr>
          <p:nvPr>
            <p:ph type="sldNum" sz="quarter" idx="12"/>
          </p:nvPr>
        </p:nvSpPr>
        <p:spPr/>
        <p:txBody>
          <a:bodyPr/>
          <a:lstStyle/>
          <a:p>
            <a:fld id="{F9FEFCD4-872A-4456-BB93-CD477940B275}" type="slidenum">
              <a:rPr lang="en-US" smtClean="0"/>
              <a:t>14</a:t>
            </a:fld>
            <a:endParaRPr lang="en-US"/>
          </a:p>
        </p:txBody>
      </p:sp>
      <p:sp>
        <p:nvSpPr>
          <p:cNvPr id="10" name="TextBox 9">
            <a:extLst>
              <a:ext uri="{FF2B5EF4-FFF2-40B4-BE49-F238E27FC236}">
                <a16:creationId xmlns:a16="http://schemas.microsoft.com/office/drawing/2014/main" id="{C29DDB65-A3B3-B2D8-1F3A-0F1766C7D46B}"/>
              </a:ext>
            </a:extLst>
          </p:cNvPr>
          <p:cNvSpPr txBox="1"/>
          <p:nvPr/>
        </p:nvSpPr>
        <p:spPr>
          <a:xfrm>
            <a:off x="536448" y="112227"/>
            <a:ext cx="8108233" cy="369332"/>
          </a:xfrm>
          <a:prstGeom prst="rect">
            <a:avLst/>
          </a:prstGeom>
          <a:noFill/>
        </p:spPr>
        <p:txBody>
          <a:bodyPr wrap="square" rtlCol="0">
            <a:spAutoFit/>
          </a:bodyPr>
          <a:lstStyle/>
          <a:p>
            <a:r>
              <a:rPr lang="en-US" b="1" dirty="0"/>
              <a:t>LTD promises gradual change</a:t>
            </a:r>
          </a:p>
        </p:txBody>
      </p:sp>
      <p:cxnSp>
        <p:nvCxnSpPr>
          <p:cNvPr id="11" name="Straight Connector 10">
            <a:extLst>
              <a:ext uri="{FF2B5EF4-FFF2-40B4-BE49-F238E27FC236}">
                <a16:creationId xmlns:a16="http://schemas.microsoft.com/office/drawing/2014/main" id="{8959C3DA-4372-A32C-4ACA-740A39E3A863}"/>
              </a:ext>
            </a:extLst>
          </p:cNvPr>
          <p:cNvCxnSpPr/>
          <p:nvPr/>
        </p:nvCxnSpPr>
        <p:spPr>
          <a:xfrm>
            <a:off x="536448" y="513002"/>
            <a:ext cx="8023860" cy="0"/>
          </a:xfrm>
          <a:prstGeom prst="line">
            <a:avLst/>
          </a:prstGeom>
          <a:ln w="28575">
            <a:solidFill>
              <a:srgbClr val="008CCC"/>
            </a:solidFill>
          </a:ln>
          <a:effectLst/>
        </p:spPr>
        <p:style>
          <a:lnRef idx="2">
            <a:schemeClr val="accent1"/>
          </a:lnRef>
          <a:fillRef idx="0">
            <a:schemeClr val="accent1"/>
          </a:fillRef>
          <a:effectRef idx="1">
            <a:schemeClr val="accent1"/>
          </a:effectRef>
          <a:fontRef idx="minor">
            <a:schemeClr val="tx1"/>
          </a:fontRef>
        </p:style>
      </p:cxnSp>
      <p:pic>
        <p:nvPicPr>
          <p:cNvPr id="13" name="Picture 12">
            <a:extLst>
              <a:ext uri="{FF2B5EF4-FFF2-40B4-BE49-F238E27FC236}">
                <a16:creationId xmlns:a16="http://schemas.microsoft.com/office/drawing/2014/main" id="{4BB31F18-BCF1-455E-25E7-1CF3777EDE2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447" t="3602" r="1315"/>
          <a:stretch/>
        </p:blipFill>
        <p:spPr>
          <a:xfrm>
            <a:off x="820396" y="1526805"/>
            <a:ext cx="5637554" cy="4179505"/>
          </a:xfrm>
          <a:prstGeom prst="rect">
            <a:avLst/>
          </a:prstGeom>
        </p:spPr>
      </p:pic>
      <p:sp>
        <p:nvSpPr>
          <p:cNvPr id="14" name="Rectangle 13">
            <a:extLst>
              <a:ext uri="{FF2B5EF4-FFF2-40B4-BE49-F238E27FC236}">
                <a16:creationId xmlns:a16="http://schemas.microsoft.com/office/drawing/2014/main" id="{838CEB3A-3A2F-8EAE-14E0-DA0D4403B525}"/>
              </a:ext>
            </a:extLst>
          </p:cNvPr>
          <p:cNvSpPr/>
          <p:nvPr/>
        </p:nvSpPr>
        <p:spPr>
          <a:xfrm>
            <a:off x="536448" y="735711"/>
            <a:ext cx="8349857" cy="536942"/>
          </a:xfrm>
          <a:prstGeom prst="rect">
            <a:avLst/>
          </a:prstGeom>
        </p:spPr>
        <p:txBody>
          <a:bodyPr wrap="square">
            <a:spAutoFit/>
          </a:bodyPr>
          <a:lstStyle/>
          <a:p>
            <a:pPr>
              <a:lnSpc>
                <a:spcPct val="107000"/>
              </a:lnSpc>
              <a:spcAft>
                <a:spcPts val="800"/>
              </a:spcAft>
            </a:pPr>
            <a:r>
              <a:rPr lang="en-US" sz="1350" dirty="0"/>
              <a:t>Based on multiple case studies, we estimate that around 2% of the single-family detached housing stock will be converted to a higher and better use through LTD per year.*</a:t>
            </a:r>
            <a:endParaRPr lang="en-US" sz="1350" dirty="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626CD250-C8E7-C835-696F-8691318CCA14}"/>
              </a:ext>
            </a:extLst>
          </p:cNvPr>
          <p:cNvSpPr>
            <a:spLocks/>
          </p:cNvSpPr>
          <p:nvPr/>
        </p:nvSpPr>
        <p:spPr>
          <a:xfrm>
            <a:off x="701802" y="5960462"/>
            <a:ext cx="7693152" cy="553998"/>
          </a:xfrm>
          <a:prstGeom prst="rect">
            <a:avLst/>
          </a:prstGeom>
        </p:spPr>
        <p:txBody>
          <a:bodyPr wrap="square">
            <a:spAutoFit/>
          </a:bodyPr>
          <a:lstStyle/>
          <a:p>
            <a:r>
              <a:rPr lang="en-US" sz="1000" dirty="0">
                <a:solidFill>
                  <a:srgbClr val="000000"/>
                </a:solidFill>
                <a:cs typeface="Arial"/>
              </a:rPr>
              <a:t>* The lower figures assumes a density of 2 units per lot and the higher figure assumes a density of up to 8 units per lot nationwide. These estimates are based on case studies are from </a:t>
            </a:r>
            <a:r>
              <a:rPr lang="en-US" sz="1000" dirty="0">
                <a:solidFill>
                  <a:srgbClr val="000000"/>
                </a:solidFill>
                <a:cs typeface="Arial"/>
                <a:hlinkClick r:id="rId3"/>
              </a:rPr>
              <a:t>Seattle</a:t>
            </a:r>
            <a:r>
              <a:rPr lang="en-US" sz="1000" dirty="0">
                <a:solidFill>
                  <a:srgbClr val="000000"/>
                </a:solidFill>
                <a:cs typeface="Arial"/>
              </a:rPr>
              <a:t>, </a:t>
            </a:r>
            <a:r>
              <a:rPr lang="en-US" sz="1000" dirty="0">
                <a:solidFill>
                  <a:srgbClr val="000000"/>
                </a:solidFill>
                <a:cs typeface="Arial"/>
                <a:hlinkClick r:id="rId4"/>
              </a:rPr>
              <a:t>Charlotte</a:t>
            </a:r>
            <a:r>
              <a:rPr lang="en-US" sz="1000" dirty="0">
                <a:solidFill>
                  <a:srgbClr val="000000"/>
                </a:solidFill>
                <a:cs typeface="Arial"/>
              </a:rPr>
              <a:t>, </a:t>
            </a:r>
            <a:r>
              <a:rPr lang="en-US" sz="1000" dirty="0">
                <a:solidFill>
                  <a:srgbClr val="000000"/>
                </a:solidFill>
                <a:cs typeface="Arial"/>
                <a:hlinkClick r:id="rId5" action="ppaction://hlinkfile"/>
              </a:rPr>
              <a:t>Houston</a:t>
            </a:r>
            <a:r>
              <a:rPr lang="en-US" sz="1000" dirty="0">
                <a:solidFill>
                  <a:srgbClr val="000000"/>
                </a:solidFill>
                <a:cs typeface="Arial"/>
              </a:rPr>
              <a:t>, </a:t>
            </a:r>
            <a:r>
              <a:rPr lang="en-US" sz="1000" dirty="0">
                <a:solidFill>
                  <a:srgbClr val="000000"/>
                </a:solidFill>
                <a:cs typeface="Arial"/>
                <a:hlinkClick r:id="rId6" action="ppaction://hlinkfile"/>
              </a:rPr>
              <a:t>Palisades Park</a:t>
            </a:r>
            <a:r>
              <a:rPr lang="en-US" sz="1000" dirty="0">
                <a:solidFill>
                  <a:srgbClr val="000000"/>
                </a:solidFill>
                <a:cs typeface="Arial"/>
              </a:rPr>
              <a:t>, and </a:t>
            </a:r>
            <a:r>
              <a:rPr lang="en-US" sz="1000" dirty="0">
                <a:solidFill>
                  <a:srgbClr val="000000"/>
                </a:solidFill>
                <a:cs typeface="Arial"/>
                <a:hlinkClick r:id="rId7"/>
              </a:rPr>
              <a:t>Tokyo</a:t>
            </a:r>
            <a:r>
              <a:rPr lang="en-US" sz="1000" dirty="0">
                <a:solidFill>
                  <a:srgbClr val="000000"/>
                </a:solidFill>
                <a:cs typeface="Arial"/>
              </a:rPr>
              <a:t>. </a:t>
            </a:r>
          </a:p>
          <a:p>
            <a:r>
              <a:rPr lang="en-US" sz="1000" dirty="0">
                <a:solidFill>
                  <a:srgbClr val="000000"/>
                </a:solidFill>
                <a:cs typeface="Arial"/>
              </a:rPr>
              <a:t>Source: </a:t>
            </a:r>
            <a:r>
              <a:rPr lang="en-US" sz="1000" dirty="0">
                <a:solidFill>
                  <a:prstClr val="black"/>
                </a:solidFill>
              </a:rPr>
              <a:t>AEI Housing Center, </a:t>
            </a:r>
            <a:r>
              <a:rPr lang="en-US" sz="1000" dirty="0">
                <a:solidFill>
                  <a:srgbClr val="0070C0"/>
                </a:solidFill>
                <a:cs typeface="Arial"/>
                <a:hlinkClick r:id="rId8"/>
              </a:rPr>
              <a:t>www.AEI.org/housing</a:t>
            </a:r>
            <a:r>
              <a:rPr lang="en-US" sz="1000" dirty="0">
                <a:solidFill>
                  <a:srgbClr val="0070C0"/>
                </a:solidFill>
                <a:cs typeface="Arial"/>
              </a:rPr>
              <a:t>.</a:t>
            </a:r>
          </a:p>
        </p:txBody>
      </p:sp>
    </p:spTree>
    <p:extLst>
      <p:ext uri="{BB962C8B-B14F-4D97-AF65-F5344CB8AC3E}">
        <p14:creationId xmlns:p14="http://schemas.microsoft.com/office/powerpoint/2010/main" val="24348236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FEFCD4-872A-4456-BB93-CD477940B2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1" name="Rectangle 10"/>
          <p:cNvSpPr/>
          <p:nvPr/>
        </p:nvSpPr>
        <p:spPr>
          <a:xfrm>
            <a:off x="157238" y="503545"/>
            <a:ext cx="3826934" cy="2093073"/>
          </a:xfrm>
          <a:prstGeom prst="rect">
            <a:avLst/>
          </a:prstGeom>
        </p:spPr>
        <p:txBody>
          <a:bodyPr wrap="square">
            <a:spAutoFit/>
          </a:bodyPr>
          <a:lstStyle/>
          <a:p>
            <a:pPr marL="285750" indent="-285750">
              <a:lnSpc>
                <a:spcPct val="107000"/>
              </a:lnSpc>
              <a:buFont typeface="Arial" panose="020B0604020202020204" pitchFamily="34" charset="0"/>
              <a:buChar char="•"/>
              <a:defRPr/>
            </a:pPr>
            <a:r>
              <a:rPr lang="en-US" sz="1350" b="1" dirty="0">
                <a:solidFill>
                  <a:prstClr val="black"/>
                </a:solidFill>
                <a:ea typeface="Calibri" panose="020F0502020204030204" pitchFamily="34" charset="0"/>
                <a:cs typeface="Calibri" panose="020F0502020204030204" pitchFamily="34" charset="0"/>
              </a:rPr>
              <a:t>Core areas: </a:t>
            </a:r>
            <a:r>
              <a:rPr lang="en-US" sz="1350" dirty="0">
                <a:solidFill>
                  <a:prstClr val="black"/>
                </a:solidFill>
                <a:ea typeface="Calibri" panose="020F0502020204030204" pitchFamily="34" charset="0"/>
                <a:cs typeface="Calibri" panose="020F0502020204030204" pitchFamily="34" charset="0"/>
              </a:rPr>
              <a:t>allow residential in commercial, industrial and mixed zones (gold</a:t>
            </a:r>
            <a:r>
              <a:rPr lang="en-US" sz="1350" dirty="0" smtClean="0">
                <a:solidFill>
                  <a:prstClr val="black"/>
                </a:solidFill>
                <a:ea typeface="Calibri" panose="020F0502020204030204" pitchFamily="34" charset="0"/>
                <a:cs typeface="Calibri" panose="020F0502020204030204" pitchFamily="34" charset="0"/>
              </a:rPr>
              <a:t>): 5000 net new homes/year across Virginia</a:t>
            </a:r>
            <a:endParaRPr lang="en-US" sz="1350" dirty="0">
              <a:solidFill>
                <a:prstClr val="black"/>
              </a:solidFill>
              <a:ea typeface="Calibri" panose="020F0502020204030204" pitchFamily="34" charset="0"/>
              <a:cs typeface="Calibri" panose="020F0502020204030204" pitchFamily="34" charset="0"/>
            </a:endParaRPr>
          </a:p>
          <a:p>
            <a:pPr marL="285750" indent="-285750">
              <a:lnSpc>
                <a:spcPct val="107000"/>
              </a:lnSpc>
              <a:buFont typeface="Arial" panose="020B0604020202020204" pitchFamily="34" charset="0"/>
              <a:buChar char="•"/>
              <a:defRPr/>
            </a:pPr>
            <a:r>
              <a:rPr lang="en-US" sz="1350" b="1" dirty="0">
                <a:solidFill>
                  <a:prstClr val="black"/>
                </a:solidFill>
                <a:ea typeface="Calibri" panose="020F0502020204030204" pitchFamily="34" charset="0"/>
                <a:cs typeface="Calibri" panose="020F0502020204030204" pitchFamily="34" charset="0"/>
              </a:rPr>
              <a:t>Adjacent areas:</a:t>
            </a:r>
            <a:r>
              <a:rPr lang="en-US" sz="1350" dirty="0">
                <a:solidFill>
                  <a:prstClr val="black"/>
                </a:solidFill>
                <a:ea typeface="Calibri" panose="020F0502020204030204" pitchFamily="34" charset="0"/>
                <a:cs typeface="Calibri" panose="020F0502020204030204" pitchFamily="34" charset="0"/>
              </a:rPr>
              <a:t> allow light-touch density in surrounding 1/8 mile (green) or ¼ mile (purple) </a:t>
            </a:r>
            <a:r>
              <a:rPr lang="en-US" sz="1350" dirty="0" smtClean="0">
                <a:solidFill>
                  <a:prstClr val="black"/>
                </a:solidFill>
                <a:ea typeface="Calibri" panose="020F0502020204030204" pitchFamily="34" charset="0"/>
                <a:cs typeface="Calibri" panose="020F0502020204030204" pitchFamily="34" charset="0"/>
              </a:rPr>
              <a:t>areas</a:t>
            </a:r>
            <a:r>
              <a:rPr lang="en-US" sz="1350" dirty="0" smtClean="0">
                <a:ea typeface="Calibri" panose="020F0502020204030204" pitchFamily="34" charset="0"/>
                <a:cs typeface="Calibri" panose="020F0502020204030204" pitchFamily="34" charset="0"/>
              </a:rPr>
              <a:t>. While there is minimal </a:t>
            </a:r>
            <a:r>
              <a:rPr lang="en-US" sz="1350" dirty="0">
                <a:ea typeface="Calibri" panose="020F0502020204030204" pitchFamily="34" charset="0"/>
                <a:cs typeface="Calibri" panose="020F0502020204030204" pitchFamily="34" charset="0"/>
              </a:rPr>
              <a:t>opportunity for </a:t>
            </a:r>
            <a:r>
              <a:rPr lang="en-US" sz="1350" dirty="0" smtClean="0">
                <a:ea typeface="Calibri" panose="020F0502020204030204" pitchFamily="34" charset="0"/>
                <a:cs typeface="Calibri" panose="020F0502020204030204" pitchFamily="34" charset="0"/>
              </a:rPr>
              <a:t>infill tear downs </a:t>
            </a:r>
            <a:r>
              <a:rPr lang="en-US" sz="1350" dirty="0">
                <a:ea typeface="Calibri" panose="020F0502020204030204" pitchFamily="34" charset="0"/>
                <a:cs typeface="Calibri" panose="020F0502020204030204" pitchFamily="34" charset="0"/>
              </a:rPr>
              <a:t>due to low land shares, there are </a:t>
            </a:r>
            <a:r>
              <a:rPr lang="en-US" sz="1350" dirty="0" smtClean="0">
                <a:ea typeface="Calibri" panose="020F0502020204030204" pitchFamily="34" charset="0"/>
                <a:cs typeface="Calibri" panose="020F0502020204030204" pitchFamily="34" charset="0"/>
              </a:rPr>
              <a:t>opportunities for ADUs/second units with no teardown</a:t>
            </a:r>
            <a:r>
              <a:rPr lang="en-US" sz="1350" dirty="0" smtClean="0">
                <a:ea typeface="Calibri" panose="020F0502020204030204" pitchFamily="34" charset="0"/>
                <a:cs typeface="Calibri" panose="020F0502020204030204" pitchFamily="34" charset="0"/>
              </a:rPr>
              <a:t>.</a:t>
            </a:r>
            <a:endParaRPr lang="en-US" sz="1350" dirty="0">
              <a:ea typeface="Calibri" panose="020F0502020204030204" pitchFamily="34" charset="0"/>
              <a:cs typeface="Calibri" panose="020F0502020204030204" pitchFamily="34" charset="0"/>
            </a:endParaRPr>
          </a:p>
        </p:txBody>
      </p:sp>
      <p:sp>
        <p:nvSpPr>
          <p:cNvPr id="8" name="TextBox 7"/>
          <p:cNvSpPr txBox="1"/>
          <p:nvPr/>
        </p:nvSpPr>
        <p:spPr>
          <a:xfrm>
            <a:off x="361134" y="74529"/>
            <a:ext cx="8308413" cy="369332"/>
          </a:xfrm>
          <a:prstGeom prst="rect">
            <a:avLst/>
          </a:prstGeom>
          <a:noFill/>
        </p:spPr>
        <p:txBody>
          <a:bodyPr wrap="square" rtlCol="0">
            <a:spAutoFit/>
          </a:bodyPr>
          <a:lstStyle/>
          <a:p>
            <a:pPr lvl="0">
              <a:defRPr/>
            </a:pPr>
            <a:r>
              <a:rPr lang="en-US" b="1" dirty="0"/>
              <a:t>Livable Urban Villages (LUV) </a:t>
            </a:r>
            <a:r>
              <a:rPr lang="en-US" b="1" dirty="0" smtClean="0"/>
              <a:t>reduce sprawl</a:t>
            </a:r>
            <a:r>
              <a:rPr lang="en-US" b="1" dirty="0"/>
              <a:t>, </a:t>
            </a:r>
            <a:r>
              <a:rPr lang="en-US" b="1" dirty="0" smtClean="0"/>
              <a:t>infrastructure </a:t>
            </a:r>
            <a:r>
              <a:rPr lang="en-US" b="1" dirty="0"/>
              <a:t>costs, and energy use </a:t>
            </a:r>
            <a:endParaRPr kumimoji="0" lang="en-US" b="1" i="0" u="none" strike="noStrike" kern="1200" cap="none" spc="0" normalizeH="0" baseline="0" noProof="0" dirty="0">
              <a:ln>
                <a:noFill/>
              </a:ln>
              <a:effectLst/>
              <a:uLnTx/>
              <a:uFillTx/>
            </a:endParaRPr>
          </a:p>
        </p:txBody>
      </p:sp>
      <p:cxnSp>
        <p:nvCxnSpPr>
          <p:cNvPr id="13" name="Straight Connector 12"/>
          <p:cNvCxnSpPr/>
          <p:nvPr/>
        </p:nvCxnSpPr>
        <p:spPr>
          <a:xfrm>
            <a:off x="455736" y="418432"/>
            <a:ext cx="8023860" cy="0"/>
          </a:xfrm>
          <a:prstGeom prst="line">
            <a:avLst/>
          </a:prstGeom>
          <a:ln w="28575">
            <a:solidFill>
              <a:srgbClr val="008CCC"/>
            </a:solidFill>
          </a:ln>
          <a:effectLst/>
        </p:spPr>
        <p:style>
          <a:lnRef idx="2">
            <a:schemeClr val="accent1"/>
          </a:lnRef>
          <a:fillRef idx="0">
            <a:schemeClr val="accent1"/>
          </a:fillRef>
          <a:effectRef idx="1">
            <a:schemeClr val="accent1"/>
          </a:effectRef>
          <a:fontRef idx="minor">
            <a:schemeClr val="tx1"/>
          </a:fontRef>
        </p:style>
      </p:cxnSp>
      <p:sp>
        <p:nvSpPr>
          <p:cNvPr id="4" name="Rectangle 3">
            <a:extLst>
              <a:ext uri="{FF2B5EF4-FFF2-40B4-BE49-F238E27FC236}">
                <a16:creationId xmlns:a16="http://schemas.microsoft.com/office/drawing/2014/main" id="{97FD23EB-B6E1-4C93-AAE7-4FFD051CBBC5}"/>
              </a:ext>
            </a:extLst>
          </p:cNvPr>
          <p:cNvSpPr/>
          <p:nvPr/>
        </p:nvSpPr>
        <p:spPr>
          <a:xfrm>
            <a:off x="259838" y="6388165"/>
            <a:ext cx="5226562" cy="400110"/>
          </a:xfrm>
          <a:prstGeom prst="rect">
            <a:avLst/>
          </a:prstGeom>
        </p:spPr>
        <p:txBody>
          <a:bodyPr wrap="square">
            <a:spAutoFit/>
          </a:bodyPr>
          <a:lstStyle/>
          <a:p>
            <a:r>
              <a:rPr lang="en-US" sz="1000" dirty="0">
                <a:hlinkClick r:id="rId2"/>
              </a:rPr>
              <a:t>https://</a:t>
            </a:r>
            <a:r>
              <a:rPr lang="en-US" sz="1000" dirty="0" smtClean="0">
                <a:hlinkClick r:id="rId2"/>
              </a:rPr>
              <a:t>heat.aeihousingcenter.org/toolkit/luv_map</a:t>
            </a:r>
            <a:r>
              <a:rPr lang="en-US" sz="1000" dirty="0" smtClean="0"/>
              <a:t> </a:t>
            </a:r>
            <a:endParaRPr lang="en-US" sz="1000" dirty="0"/>
          </a:p>
          <a:p>
            <a:r>
              <a:rPr lang="en-US" sz="1000" dirty="0" smtClean="0"/>
              <a:t>Source</a:t>
            </a:r>
            <a:r>
              <a:rPr lang="en-US" sz="1000" dirty="0"/>
              <a:t>: Zoneomics and </a:t>
            </a:r>
            <a:r>
              <a:rPr lang="en-US" sz="1000" dirty="0">
                <a:solidFill>
                  <a:prstClr val="black"/>
                </a:solidFill>
                <a:cs typeface="Arial" panose="020B0604020202020204" pitchFamily="34" charset="0"/>
              </a:rPr>
              <a:t>AEI Housing Center, </a:t>
            </a:r>
            <a:r>
              <a:rPr lang="en-US" sz="1000" dirty="0">
                <a:solidFill>
                  <a:prstClr val="black"/>
                </a:solidFill>
                <a:cs typeface="Arial" panose="020B0604020202020204" pitchFamily="34" charset="0"/>
                <a:hlinkClick r:id="rId3"/>
              </a:rPr>
              <a:t>www.AEI.org/housing</a:t>
            </a:r>
            <a:r>
              <a:rPr lang="en-US" sz="1000" dirty="0">
                <a:solidFill>
                  <a:prstClr val="black"/>
                </a:solidFill>
                <a:cs typeface="Arial" panose="020B0604020202020204" pitchFamily="34" charset="0"/>
              </a:rPr>
              <a:t>.</a:t>
            </a:r>
            <a:endParaRPr lang="en-US" sz="1000" dirty="0"/>
          </a:p>
        </p:txBody>
      </p:sp>
      <p:pic>
        <p:nvPicPr>
          <p:cNvPr id="10" name="Picture 9"/>
          <p:cNvPicPr>
            <a:picLocks noChangeAspect="1"/>
          </p:cNvPicPr>
          <p:nvPr/>
        </p:nvPicPr>
        <p:blipFill>
          <a:blip r:embed="rId4"/>
          <a:stretch>
            <a:fillRect/>
          </a:stretch>
        </p:blipFill>
        <p:spPr>
          <a:xfrm>
            <a:off x="6428837" y="529519"/>
            <a:ext cx="2320603" cy="2619354"/>
          </a:xfrm>
          <a:prstGeom prst="rect">
            <a:avLst/>
          </a:prstGeom>
        </p:spPr>
      </p:pic>
      <p:pic>
        <p:nvPicPr>
          <p:cNvPr id="14" name="Picture 13"/>
          <p:cNvPicPr>
            <a:picLocks noChangeAspect="1"/>
          </p:cNvPicPr>
          <p:nvPr/>
        </p:nvPicPr>
        <p:blipFill rotWithShape="1">
          <a:blip r:embed="rId5"/>
          <a:srcRect l="19430"/>
          <a:stretch/>
        </p:blipFill>
        <p:spPr>
          <a:xfrm>
            <a:off x="257066" y="2841171"/>
            <a:ext cx="6131010" cy="3557365"/>
          </a:xfrm>
          <a:prstGeom prst="rect">
            <a:avLst/>
          </a:prstGeom>
        </p:spPr>
      </p:pic>
      <p:pic>
        <p:nvPicPr>
          <p:cNvPr id="17" name="Picture 16"/>
          <p:cNvPicPr>
            <a:picLocks noChangeAspect="1"/>
          </p:cNvPicPr>
          <p:nvPr/>
        </p:nvPicPr>
        <p:blipFill rotWithShape="1">
          <a:blip r:embed="rId5"/>
          <a:srcRect r="80394" b="69161"/>
          <a:stretch/>
        </p:blipFill>
        <p:spPr>
          <a:xfrm>
            <a:off x="4024934" y="666804"/>
            <a:ext cx="2301862" cy="1692675"/>
          </a:xfrm>
          <a:prstGeom prst="rect">
            <a:avLst/>
          </a:prstGeom>
        </p:spPr>
      </p:pic>
      <p:sp>
        <p:nvSpPr>
          <p:cNvPr id="18" name="TextBox 17"/>
          <p:cNvSpPr txBox="1"/>
          <p:nvPr/>
        </p:nvSpPr>
        <p:spPr>
          <a:xfrm>
            <a:off x="6440071" y="1167642"/>
            <a:ext cx="752664" cy="244780"/>
          </a:xfrm>
          <a:prstGeom prst="rect">
            <a:avLst/>
          </a:prstGeom>
          <a:noFill/>
          <a:ln>
            <a:solidFill>
              <a:schemeClr val="tx1"/>
            </a:solidFill>
          </a:ln>
        </p:spPr>
        <p:txBody>
          <a:bodyPr wrap="square" rtlCol="0">
            <a:spAutoFit/>
          </a:bodyPr>
          <a:lstStyle/>
          <a:p>
            <a:r>
              <a:rPr lang="en-US" sz="1000" b="1" dirty="0" smtClean="0"/>
              <a:t>Richmond</a:t>
            </a:r>
            <a:endParaRPr lang="en-US" sz="1000" b="1" dirty="0"/>
          </a:p>
        </p:txBody>
      </p:sp>
      <p:sp>
        <p:nvSpPr>
          <p:cNvPr id="19" name="TextBox 18"/>
          <p:cNvSpPr txBox="1"/>
          <p:nvPr/>
        </p:nvSpPr>
        <p:spPr>
          <a:xfrm>
            <a:off x="2627125" y="3490566"/>
            <a:ext cx="695446" cy="400110"/>
          </a:xfrm>
          <a:prstGeom prst="rect">
            <a:avLst/>
          </a:prstGeom>
          <a:noFill/>
          <a:ln>
            <a:solidFill>
              <a:schemeClr val="tx1"/>
            </a:solidFill>
          </a:ln>
        </p:spPr>
        <p:txBody>
          <a:bodyPr wrap="square" rtlCol="0">
            <a:spAutoFit/>
          </a:bodyPr>
          <a:lstStyle/>
          <a:p>
            <a:r>
              <a:rPr lang="en-US" sz="1000" b="1" dirty="0" smtClean="0"/>
              <a:t>Suburban No. VA</a:t>
            </a:r>
            <a:endParaRPr lang="en-US" sz="1000" b="1" dirty="0"/>
          </a:p>
        </p:txBody>
      </p:sp>
    </p:spTree>
    <p:extLst>
      <p:ext uri="{BB962C8B-B14F-4D97-AF65-F5344CB8AC3E}">
        <p14:creationId xmlns:p14="http://schemas.microsoft.com/office/powerpoint/2010/main" val="6092470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FEFCD4-872A-4456-BB93-CD477940B2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1" name="Rectangle 10"/>
          <p:cNvSpPr/>
          <p:nvPr/>
        </p:nvSpPr>
        <p:spPr>
          <a:xfrm>
            <a:off x="259838" y="785849"/>
            <a:ext cx="8651732" cy="5946115"/>
          </a:xfrm>
          <a:prstGeom prst="rect">
            <a:avLst/>
          </a:prstGeom>
        </p:spPr>
        <p:txBody>
          <a:bodyPr wrap="square">
            <a:spAutoFit/>
          </a:bodyPr>
          <a:lstStyle/>
          <a:p>
            <a:pPr marL="285750" indent="-285750">
              <a:lnSpc>
                <a:spcPct val="107000"/>
              </a:lnSpc>
              <a:buFont typeface="Arial" panose="020B0604020202020204" pitchFamily="34" charset="0"/>
              <a:buChar char="•"/>
              <a:defRPr/>
            </a:pPr>
            <a:endParaRPr lang="en-US" sz="1350" dirty="0" smtClean="0">
              <a:solidFill>
                <a:prstClr val="black"/>
              </a:solidFill>
              <a:ea typeface="Calibri" panose="020F0502020204030204" pitchFamily="34" charset="0"/>
              <a:cs typeface="Calibri" panose="020F0502020204030204" pitchFamily="34" charset="0"/>
            </a:endParaRPr>
          </a:p>
          <a:p>
            <a:pPr marL="285750" indent="-285750">
              <a:lnSpc>
                <a:spcPct val="107000"/>
              </a:lnSpc>
              <a:buFont typeface="Arial" panose="020B0604020202020204" pitchFamily="34" charset="0"/>
              <a:buChar char="•"/>
              <a:defRPr/>
            </a:pPr>
            <a:endParaRPr lang="en-US" sz="1350" dirty="0">
              <a:solidFill>
                <a:prstClr val="black"/>
              </a:solidFill>
              <a:ea typeface="Calibri" panose="020F0502020204030204" pitchFamily="34" charset="0"/>
              <a:cs typeface="Calibri" panose="020F0502020204030204" pitchFamily="34" charset="0"/>
            </a:endParaRPr>
          </a:p>
          <a:p>
            <a:pPr marL="285750" indent="-285750">
              <a:lnSpc>
                <a:spcPct val="107000"/>
              </a:lnSpc>
              <a:buFont typeface="Arial" panose="020B0604020202020204" pitchFamily="34" charset="0"/>
              <a:buChar char="•"/>
              <a:defRPr/>
            </a:pPr>
            <a:endParaRPr lang="en-US" sz="1350" dirty="0" smtClean="0">
              <a:solidFill>
                <a:prstClr val="black"/>
              </a:solidFill>
              <a:ea typeface="Calibri" panose="020F0502020204030204" pitchFamily="34" charset="0"/>
              <a:cs typeface="Calibri" panose="020F0502020204030204" pitchFamily="34" charset="0"/>
            </a:endParaRPr>
          </a:p>
          <a:p>
            <a:pPr marL="285750" indent="-285750">
              <a:lnSpc>
                <a:spcPct val="107000"/>
              </a:lnSpc>
              <a:buFont typeface="Arial" panose="020B0604020202020204" pitchFamily="34" charset="0"/>
              <a:buChar char="•"/>
              <a:defRPr/>
            </a:pPr>
            <a:endParaRPr lang="en-US" sz="1350" dirty="0">
              <a:solidFill>
                <a:prstClr val="black"/>
              </a:solidFill>
              <a:ea typeface="Calibri" panose="020F0502020204030204" pitchFamily="34" charset="0"/>
              <a:cs typeface="Calibri" panose="020F0502020204030204" pitchFamily="34" charset="0"/>
            </a:endParaRPr>
          </a:p>
          <a:p>
            <a:pPr marL="285750" indent="-285750">
              <a:lnSpc>
                <a:spcPct val="107000"/>
              </a:lnSpc>
              <a:buFont typeface="Arial" panose="020B0604020202020204" pitchFamily="34" charset="0"/>
              <a:buChar char="•"/>
              <a:defRPr/>
            </a:pPr>
            <a:endParaRPr lang="en-US" sz="1350" dirty="0" smtClean="0">
              <a:solidFill>
                <a:prstClr val="black"/>
              </a:solidFill>
              <a:ea typeface="Calibri" panose="020F0502020204030204" pitchFamily="34" charset="0"/>
              <a:cs typeface="Calibri" panose="020F0502020204030204" pitchFamily="34" charset="0"/>
            </a:endParaRPr>
          </a:p>
          <a:p>
            <a:pPr marL="285750" indent="-285750">
              <a:lnSpc>
                <a:spcPct val="107000"/>
              </a:lnSpc>
              <a:buFont typeface="Arial" panose="020B0604020202020204" pitchFamily="34" charset="0"/>
              <a:buChar char="•"/>
              <a:defRPr/>
            </a:pPr>
            <a:endParaRPr lang="en-US" sz="1350" dirty="0">
              <a:solidFill>
                <a:prstClr val="black"/>
              </a:solidFill>
              <a:ea typeface="Calibri" panose="020F0502020204030204" pitchFamily="34" charset="0"/>
              <a:cs typeface="Calibri" panose="020F0502020204030204" pitchFamily="34" charset="0"/>
            </a:endParaRPr>
          </a:p>
          <a:p>
            <a:pPr marL="285750" indent="-285750">
              <a:lnSpc>
                <a:spcPct val="107000"/>
              </a:lnSpc>
              <a:buFont typeface="Arial" panose="020B0604020202020204" pitchFamily="34" charset="0"/>
              <a:buChar char="•"/>
              <a:defRPr/>
            </a:pPr>
            <a:endParaRPr lang="en-US" sz="1350" dirty="0">
              <a:solidFill>
                <a:prstClr val="black"/>
              </a:solidFill>
              <a:ea typeface="Calibri" panose="020F0502020204030204" pitchFamily="34" charset="0"/>
              <a:cs typeface="Calibri" panose="020F0502020204030204" pitchFamily="34" charset="0"/>
            </a:endParaRPr>
          </a:p>
          <a:p>
            <a:pPr marL="285750" indent="-285750">
              <a:lnSpc>
                <a:spcPct val="107000"/>
              </a:lnSpc>
              <a:buFont typeface="Arial" panose="020B0604020202020204" pitchFamily="34" charset="0"/>
              <a:buChar char="•"/>
              <a:defRPr/>
            </a:pPr>
            <a:endParaRPr lang="en-US" sz="1350" dirty="0">
              <a:solidFill>
                <a:prstClr val="black"/>
              </a:solidFill>
              <a:ea typeface="Calibri" panose="020F0502020204030204" pitchFamily="34" charset="0"/>
              <a:cs typeface="Calibri" panose="020F0502020204030204" pitchFamily="34" charset="0"/>
            </a:endParaRPr>
          </a:p>
          <a:p>
            <a:pPr marL="285750" indent="-285750">
              <a:lnSpc>
                <a:spcPct val="107000"/>
              </a:lnSpc>
              <a:buFont typeface="Arial" panose="020B0604020202020204" pitchFamily="34" charset="0"/>
              <a:buChar char="•"/>
              <a:defRPr/>
            </a:pPr>
            <a:endParaRPr lang="en-US" sz="1350" dirty="0">
              <a:solidFill>
                <a:prstClr val="black"/>
              </a:solidFill>
              <a:ea typeface="Calibri" panose="020F0502020204030204" pitchFamily="34" charset="0"/>
              <a:cs typeface="Calibri" panose="020F0502020204030204" pitchFamily="34" charset="0"/>
            </a:endParaRPr>
          </a:p>
          <a:p>
            <a:pPr marL="285750" indent="-285750">
              <a:lnSpc>
                <a:spcPct val="107000"/>
              </a:lnSpc>
              <a:buFont typeface="Arial" panose="020B0604020202020204" pitchFamily="34" charset="0"/>
              <a:buChar char="•"/>
              <a:defRPr/>
            </a:pPr>
            <a:endParaRPr lang="en-US" sz="1350" dirty="0">
              <a:solidFill>
                <a:prstClr val="black"/>
              </a:solidFill>
              <a:ea typeface="Calibri" panose="020F0502020204030204" pitchFamily="34" charset="0"/>
              <a:cs typeface="Calibri" panose="020F0502020204030204" pitchFamily="34" charset="0"/>
            </a:endParaRPr>
          </a:p>
          <a:p>
            <a:pPr>
              <a:lnSpc>
                <a:spcPct val="107000"/>
              </a:lnSpc>
              <a:defRPr/>
            </a:pPr>
            <a:endParaRPr lang="en-US" sz="1350" dirty="0">
              <a:solidFill>
                <a:prstClr val="black"/>
              </a:solidFill>
              <a:ea typeface="Calibri" panose="020F0502020204030204" pitchFamily="34" charset="0"/>
              <a:cs typeface="Calibri" panose="020F0502020204030204" pitchFamily="34" charset="0"/>
            </a:endParaRPr>
          </a:p>
          <a:p>
            <a:pPr marL="285750" indent="-285750">
              <a:lnSpc>
                <a:spcPct val="107000"/>
              </a:lnSpc>
              <a:buFont typeface="Arial" panose="020B0604020202020204" pitchFamily="34" charset="0"/>
              <a:buChar char="•"/>
              <a:defRPr/>
            </a:pPr>
            <a:endParaRPr lang="en-US" sz="1350" dirty="0">
              <a:solidFill>
                <a:prstClr val="black"/>
              </a:solidFill>
              <a:ea typeface="Calibri" panose="020F0502020204030204" pitchFamily="34" charset="0"/>
              <a:cs typeface="Calibri" panose="020F0502020204030204" pitchFamily="34" charset="0"/>
            </a:endParaRPr>
          </a:p>
          <a:p>
            <a:pPr marL="285750" indent="-285750">
              <a:lnSpc>
                <a:spcPct val="107000"/>
              </a:lnSpc>
              <a:buFont typeface="Arial" panose="020B0604020202020204" pitchFamily="34" charset="0"/>
              <a:buChar char="•"/>
              <a:defRPr/>
            </a:pPr>
            <a:endParaRPr lang="en-US" sz="1350" dirty="0">
              <a:solidFill>
                <a:prstClr val="black"/>
              </a:solidFill>
              <a:ea typeface="Calibri" panose="020F0502020204030204" pitchFamily="34" charset="0"/>
              <a:cs typeface="Calibri" panose="020F0502020204030204" pitchFamily="34" charset="0"/>
            </a:endParaRPr>
          </a:p>
          <a:p>
            <a:pPr marL="285750" indent="-285750">
              <a:lnSpc>
                <a:spcPct val="107000"/>
              </a:lnSpc>
              <a:buFont typeface="Arial" panose="020B0604020202020204" pitchFamily="34" charset="0"/>
              <a:buChar char="•"/>
              <a:defRPr/>
            </a:pPr>
            <a:endParaRPr lang="en-US" sz="1350" dirty="0">
              <a:solidFill>
                <a:prstClr val="black"/>
              </a:solidFill>
              <a:ea typeface="Calibri" panose="020F0502020204030204" pitchFamily="34" charset="0"/>
              <a:cs typeface="Calibri" panose="020F0502020204030204" pitchFamily="34" charset="0"/>
            </a:endParaRPr>
          </a:p>
          <a:p>
            <a:pPr marL="285750" indent="-285750">
              <a:lnSpc>
                <a:spcPct val="107000"/>
              </a:lnSpc>
              <a:buFont typeface="Arial" panose="020B0604020202020204" pitchFamily="34" charset="0"/>
              <a:buChar char="•"/>
              <a:defRPr/>
            </a:pPr>
            <a:endParaRPr lang="en-US" sz="1350" dirty="0">
              <a:solidFill>
                <a:prstClr val="black"/>
              </a:solidFill>
              <a:ea typeface="Calibri" panose="020F0502020204030204" pitchFamily="34" charset="0"/>
              <a:cs typeface="Calibri" panose="020F0502020204030204" pitchFamily="34" charset="0"/>
            </a:endParaRPr>
          </a:p>
          <a:p>
            <a:pPr marL="285750" indent="-285750">
              <a:lnSpc>
                <a:spcPct val="107000"/>
              </a:lnSpc>
              <a:buFont typeface="Arial" panose="020B0604020202020204" pitchFamily="34" charset="0"/>
              <a:buChar char="•"/>
              <a:defRPr/>
            </a:pPr>
            <a:endParaRPr lang="en-US" sz="1350" dirty="0">
              <a:solidFill>
                <a:prstClr val="black"/>
              </a:solidFill>
              <a:ea typeface="Calibri" panose="020F0502020204030204" pitchFamily="34" charset="0"/>
              <a:cs typeface="Calibri" panose="020F0502020204030204" pitchFamily="34" charset="0"/>
            </a:endParaRPr>
          </a:p>
          <a:p>
            <a:pPr marL="285750" indent="-285750">
              <a:lnSpc>
                <a:spcPct val="107000"/>
              </a:lnSpc>
              <a:buFont typeface="Arial" panose="020B0604020202020204" pitchFamily="34" charset="0"/>
              <a:buChar char="•"/>
              <a:defRPr/>
            </a:pPr>
            <a:endParaRPr lang="en-US" sz="1350" dirty="0">
              <a:solidFill>
                <a:prstClr val="black"/>
              </a:solidFill>
              <a:ea typeface="Calibri" panose="020F0502020204030204" pitchFamily="34" charset="0"/>
              <a:cs typeface="Calibri" panose="020F0502020204030204" pitchFamily="34" charset="0"/>
            </a:endParaRPr>
          </a:p>
          <a:p>
            <a:pPr>
              <a:lnSpc>
                <a:spcPct val="107000"/>
              </a:lnSpc>
              <a:defRPr/>
            </a:pPr>
            <a:endParaRPr lang="en-US" sz="1350" dirty="0">
              <a:solidFill>
                <a:prstClr val="black"/>
              </a:solidFill>
              <a:ea typeface="Calibri" panose="020F0502020204030204" pitchFamily="34" charset="0"/>
              <a:cs typeface="Calibri" panose="020F0502020204030204" pitchFamily="34" charset="0"/>
            </a:endParaRPr>
          </a:p>
          <a:p>
            <a:pPr>
              <a:lnSpc>
                <a:spcPct val="107000"/>
              </a:lnSpc>
              <a:defRPr/>
            </a:pPr>
            <a:endParaRPr lang="en-US" sz="1350" dirty="0">
              <a:solidFill>
                <a:prstClr val="black"/>
              </a:solidFill>
              <a:ea typeface="Calibri" panose="020F0502020204030204" pitchFamily="34" charset="0"/>
              <a:cs typeface="Calibri" panose="020F0502020204030204" pitchFamily="34" charset="0"/>
            </a:endParaRPr>
          </a:p>
          <a:p>
            <a:pPr marL="285750" indent="-285750">
              <a:lnSpc>
                <a:spcPct val="107000"/>
              </a:lnSpc>
              <a:buFont typeface="Arial" panose="020B0604020202020204" pitchFamily="34" charset="0"/>
              <a:buChar char="•"/>
              <a:defRPr/>
            </a:pPr>
            <a:endParaRPr lang="en-US" sz="1350" dirty="0" smtClean="0">
              <a:solidFill>
                <a:prstClr val="black"/>
              </a:solidFill>
              <a:ea typeface="Calibri" panose="020F0502020204030204" pitchFamily="34" charset="0"/>
              <a:cs typeface="Calibri" panose="020F0502020204030204" pitchFamily="34" charset="0"/>
            </a:endParaRPr>
          </a:p>
          <a:p>
            <a:pPr>
              <a:lnSpc>
                <a:spcPct val="107000"/>
              </a:lnSpc>
              <a:defRPr/>
            </a:pPr>
            <a:endParaRPr lang="en-US" sz="600" dirty="0">
              <a:solidFill>
                <a:prstClr val="black"/>
              </a:solidFill>
              <a:ea typeface="Calibri" panose="020F0502020204030204" pitchFamily="34" charset="0"/>
              <a:cs typeface="Calibri" panose="020F0502020204030204" pitchFamily="34" charset="0"/>
            </a:endParaRPr>
          </a:p>
          <a:p>
            <a:pPr marL="285750" indent="-285750">
              <a:lnSpc>
                <a:spcPct val="107000"/>
              </a:lnSpc>
              <a:buFont typeface="Arial" panose="020B0604020202020204" pitchFamily="34" charset="0"/>
              <a:buChar char="•"/>
              <a:defRPr/>
            </a:pPr>
            <a:endParaRPr lang="en-US" sz="600" dirty="0">
              <a:solidFill>
                <a:prstClr val="black"/>
              </a:solidFill>
              <a:ea typeface="Calibri" panose="020F0502020204030204" pitchFamily="34" charset="0"/>
              <a:cs typeface="Calibri" panose="020F0502020204030204" pitchFamily="34" charset="0"/>
            </a:endParaRPr>
          </a:p>
          <a:p>
            <a:pPr>
              <a:lnSpc>
                <a:spcPct val="107000"/>
              </a:lnSpc>
              <a:defRPr/>
            </a:pPr>
            <a:endParaRPr lang="en-US" sz="1050" dirty="0" smtClean="0"/>
          </a:p>
          <a:p>
            <a:pPr>
              <a:lnSpc>
                <a:spcPct val="107000"/>
              </a:lnSpc>
              <a:defRPr/>
            </a:pPr>
            <a:endParaRPr lang="en-US" sz="700" dirty="0" smtClean="0"/>
          </a:p>
          <a:p>
            <a:pPr>
              <a:lnSpc>
                <a:spcPct val="107000"/>
              </a:lnSpc>
              <a:defRPr/>
            </a:pPr>
            <a:r>
              <a:rPr lang="en-US" sz="1050" dirty="0" smtClean="0"/>
              <a:t>* </a:t>
            </a:r>
            <a:r>
              <a:rPr lang="en-US" sz="1050" dirty="0"/>
              <a:t>Nationally WODs contain about 20% of residential units, 85% of restaurants, bars, cafes, pharmacies, and supermarkets, 70% of hardware stores, and 60% of office space. On the map, WODs are denoted with thick black outlines and a blue tint. Each parcel within a WOD is within a 10-minute walk of a cluster of 6 or more points of interest. A cluster consists of at least 6 restaurants/bars, coffee shops, supermarkets/grocery stores, hardware stores, and/or pharmacies/drugstores. Ten minute walking isochrones (catchment areas of equal time) are calculated for each POI within a </a:t>
            </a:r>
            <a:r>
              <a:rPr lang="en-US" sz="1050" dirty="0" err="1"/>
              <a:t>cIuster</a:t>
            </a:r>
            <a:r>
              <a:rPr lang="en-US" sz="1050" dirty="0"/>
              <a:t>. </a:t>
            </a:r>
            <a:r>
              <a:rPr lang="en-US" sz="1050" dirty="0" smtClean="0"/>
              <a:t>WODs </a:t>
            </a:r>
            <a:r>
              <a:rPr lang="en-US" sz="1050" dirty="0"/>
              <a:t>would bring housing closer to service jobs thereby reducing transportation and housing costs, while freeing up time for other activities such as recreation and child </a:t>
            </a:r>
            <a:r>
              <a:rPr lang="en-US" sz="1050" dirty="0" smtClean="0"/>
              <a:t>care. </a:t>
            </a:r>
            <a:endParaRPr lang="en-US" sz="1050" dirty="0">
              <a:solidFill>
                <a:prstClr val="black"/>
              </a:solidFill>
              <a:ea typeface="Calibri" panose="020F0502020204030204" pitchFamily="34" charset="0"/>
              <a:cs typeface="Calibri" panose="020F0502020204030204" pitchFamily="34" charset="0"/>
            </a:endParaRPr>
          </a:p>
        </p:txBody>
      </p:sp>
      <p:sp>
        <p:nvSpPr>
          <p:cNvPr id="8" name="TextBox 7"/>
          <p:cNvSpPr txBox="1"/>
          <p:nvPr/>
        </p:nvSpPr>
        <p:spPr>
          <a:xfrm>
            <a:off x="155121" y="49128"/>
            <a:ext cx="8756449" cy="646331"/>
          </a:xfrm>
          <a:prstGeom prst="rect">
            <a:avLst/>
          </a:prstGeom>
          <a:noFill/>
        </p:spPr>
        <p:txBody>
          <a:bodyPr wrap="square" rtlCol="0">
            <a:spAutoFit/>
          </a:bodyPr>
          <a:lstStyle/>
          <a:p>
            <a:pPr lvl="0">
              <a:defRPr/>
            </a:pPr>
            <a:r>
              <a:rPr lang="en-US" b="1" dirty="0"/>
              <a:t>Walkable Oriented Development (WOD): </a:t>
            </a:r>
            <a:r>
              <a:rPr lang="en-US" b="1" dirty="0" smtClean="0"/>
              <a:t>a County </a:t>
            </a:r>
            <a:r>
              <a:rPr lang="en-US" b="1" dirty="0"/>
              <a:t>Seat </a:t>
            </a:r>
            <a:r>
              <a:rPr lang="en-US" b="1" dirty="0" smtClean="0"/>
              <a:t>Strategy Would Reduce </a:t>
            </a:r>
            <a:r>
              <a:rPr lang="en-US" b="1" dirty="0">
                <a:ea typeface="Calibri" panose="020F0502020204030204" pitchFamily="34" charset="0"/>
                <a:cs typeface="Calibri" panose="020F0502020204030204" pitchFamily="34" charset="0"/>
              </a:rPr>
              <a:t>S</a:t>
            </a:r>
            <a:r>
              <a:rPr lang="en-US" b="1" dirty="0" smtClean="0">
                <a:ea typeface="Calibri" panose="020F0502020204030204" pitchFamily="34" charset="0"/>
                <a:cs typeface="Calibri" panose="020F0502020204030204" pitchFamily="34" charset="0"/>
              </a:rPr>
              <a:t>prawl</a:t>
            </a:r>
            <a:r>
              <a:rPr lang="en-US" b="1" dirty="0">
                <a:ea typeface="Calibri" panose="020F0502020204030204" pitchFamily="34" charset="0"/>
                <a:cs typeface="Calibri" panose="020F0502020204030204" pitchFamily="34" charset="0"/>
              </a:rPr>
              <a:t>, I</a:t>
            </a:r>
            <a:r>
              <a:rPr lang="en-US" b="1" dirty="0" smtClean="0">
                <a:ea typeface="Calibri" panose="020F0502020204030204" pitchFamily="34" charset="0"/>
                <a:cs typeface="Calibri" panose="020F0502020204030204" pitchFamily="34" charset="0"/>
              </a:rPr>
              <a:t>nfrastructure Costs</a:t>
            </a:r>
            <a:r>
              <a:rPr lang="en-US" b="1" dirty="0">
                <a:ea typeface="Calibri" panose="020F0502020204030204" pitchFamily="34" charset="0"/>
                <a:cs typeface="Calibri" panose="020F0502020204030204" pitchFamily="34" charset="0"/>
              </a:rPr>
              <a:t>, and </a:t>
            </a:r>
            <a:r>
              <a:rPr lang="en-US" b="1" dirty="0" smtClean="0">
                <a:ea typeface="Calibri" panose="020F0502020204030204" pitchFamily="34" charset="0"/>
                <a:cs typeface="Calibri" panose="020F0502020204030204" pitchFamily="34" charset="0"/>
              </a:rPr>
              <a:t>Energy Use</a:t>
            </a:r>
            <a:endParaRPr kumimoji="0" lang="en-US" b="1" i="0" u="none" strike="noStrike" kern="1200" cap="none" spc="0" normalizeH="0" baseline="0" noProof="0" dirty="0">
              <a:ln>
                <a:noFill/>
              </a:ln>
              <a:effectLst/>
              <a:uLnTx/>
              <a:uFillTx/>
            </a:endParaRPr>
          </a:p>
        </p:txBody>
      </p:sp>
      <p:cxnSp>
        <p:nvCxnSpPr>
          <p:cNvPr id="13" name="Straight Connector 12"/>
          <p:cNvCxnSpPr/>
          <p:nvPr/>
        </p:nvCxnSpPr>
        <p:spPr>
          <a:xfrm>
            <a:off x="455736" y="679748"/>
            <a:ext cx="8023860" cy="0"/>
          </a:xfrm>
          <a:prstGeom prst="line">
            <a:avLst/>
          </a:prstGeom>
          <a:ln w="28575">
            <a:solidFill>
              <a:srgbClr val="008CCC"/>
            </a:solidFill>
          </a:ln>
          <a:effectLst/>
        </p:spPr>
        <p:style>
          <a:lnRef idx="2">
            <a:schemeClr val="accent1"/>
          </a:lnRef>
          <a:fillRef idx="0">
            <a:schemeClr val="accent1"/>
          </a:fillRef>
          <a:effectRef idx="1">
            <a:schemeClr val="accent1"/>
          </a:effectRef>
          <a:fontRef idx="minor">
            <a:schemeClr val="tx1"/>
          </a:fontRef>
        </p:style>
      </p:cxnSp>
      <p:sp>
        <p:nvSpPr>
          <p:cNvPr id="4" name="Rectangle 3">
            <a:extLst>
              <a:ext uri="{FF2B5EF4-FFF2-40B4-BE49-F238E27FC236}">
                <a16:creationId xmlns:a16="http://schemas.microsoft.com/office/drawing/2014/main" id="{97FD23EB-B6E1-4C93-AAE7-4FFD051CBBC5}"/>
              </a:ext>
            </a:extLst>
          </p:cNvPr>
          <p:cNvSpPr/>
          <p:nvPr/>
        </p:nvSpPr>
        <p:spPr>
          <a:xfrm>
            <a:off x="81643" y="6538913"/>
            <a:ext cx="8588828" cy="246221"/>
          </a:xfrm>
          <a:prstGeom prst="rect">
            <a:avLst/>
          </a:prstGeom>
        </p:spPr>
        <p:txBody>
          <a:bodyPr wrap="square">
            <a:spAutoFit/>
          </a:bodyPr>
          <a:lstStyle/>
          <a:p>
            <a:r>
              <a:rPr lang="en-US" sz="1000" dirty="0"/>
              <a:t>Source: Travel Time, SafeGraph, </a:t>
            </a:r>
            <a:r>
              <a:rPr lang="en-US" sz="1000" dirty="0" err="1"/>
              <a:t>Mapbox</a:t>
            </a:r>
            <a:r>
              <a:rPr lang="en-US" sz="1000" dirty="0"/>
              <a:t>, </a:t>
            </a:r>
            <a:r>
              <a:rPr lang="en-US" sz="1000" dirty="0" err="1"/>
              <a:t>OpenStreetMap</a:t>
            </a:r>
            <a:r>
              <a:rPr lang="en-US" sz="1000" dirty="0"/>
              <a:t>, &amp;</a:t>
            </a:r>
            <a:r>
              <a:rPr lang="en-US" sz="1000" dirty="0" smtClean="0"/>
              <a:t> </a:t>
            </a:r>
            <a:r>
              <a:rPr lang="en-US" sz="1000" dirty="0"/>
              <a:t>AEI Housing Center, </a:t>
            </a:r>
            <a:r>
              <a:rPr lang="en-US" sz="1000" dirty="0" smtClean="0">
                <a:hlinkClick r:id="rId2"/>
              </a:rPr>
              <a:t>www.AEI.org/housing</a:t>
            </a:r>
            <a:r>
              <a:rPr lang="en-US" sz="1000" dirty="0" smtClean="0"/>
              <a:t>, </a:t>
            </a:r>
            <a:r>
              <a:rPr lang="en-US" sz="1000" dirty="0" smtClean="0">
                <a:hlinkClick r:id="rId3"/>
              </a:rPr>
              <a:t>https</a:t>
            </a:r>
            <a:r>
              <a:rPr lang="en-US" sz="1000" dirty="0">
                <a:hlinkClick r:id="rId3"/>
              </a:rPr>
              <a:t>://heat.aeihousingcenter.org/toolkit/wod</a:t>
            </a:r>
            <a:endParaRPr lang="en-US" sz="1000" dirty="0"/>
          </a:p>
        </p:txBody>
      </p:sp>
      <p:sp>
        <p:nvSpPr>
          <p:cNvPr id="7" name="TextBox 6"/>
          <p:cNvSpPr txBox="1"/>
          <p:nvPr/>
        </p:nvSpPr>
        <p:spPr>
          <a:xfrm>
            <a:off x="4916344" y="3833450"/>
            <a:ext cx="3883583" cy="1169551"/>
          </a:xfrm>
          <a:prstGeom prst="rect">
            <a:avLst/>
          </a:prstGeom>
          <a:noFill/>
        </p:spPr>
        <p:txBody>
          <a:bodyPr wrap="square" rtlCol="0">
            <a:spAutoFit/>
          </a:bodyPr>
          <a:lstStyle/>
          <a:p>
            <a:r>
              <a:rPr lang="en-US" sz="1400" dirty="0"/>
              <a:t>WOD </a:t>
            </a:r>
            <a:r>
              <a:rPr lang="en-US" sz="1400" dirty="0" smtClean="0"/>
              <a:t>areas </a:t>
            </a:r>
            <a:r>
              <a:rPr lang="en-US" sz="1400" dirty="0"/>
              <a:t>need to follow </a:t>
            </a:r>
            <a:r>
              <a:rPr lang="en-US" sz="1400" dirty="0" smtClean="0"/>
              <a:t>the Housing Abundance Success Sequence:</a:t>
            </a:r>
          </a:p>
          <a:p>
            <a:pPr marL="285750" indent="-285750">
              <a:buFont typeface="Arial" panose="020B0604020202020204" pitchFamily="34" charset="0"/>
              <a:buChar char="•"/>
            </a:pPr>
            <a:r>
              <a:rPr lang="en-US" sz="1400" dirty="0" smtClean="0"/>
              <a:t>By-right zoning: up to 6-8 homes per  parcel.</a:t>
            </a:r>
          </a:p>
          <a:p>
            <a:pPr marL="285750" indent="-285750">
              <a:buFont typeface="Arial" panose="020B0604020202020204" pitchFamily="34" charset="0"/>
              <a:buChar char="•"/>
            </a:pPr>
            <a:r>
              <a:rPr lang="en-US" sz="1400" dirty="0" smtClean="0"/>
              <a:t>Keep </a:t>
            </a:r>
            <a:r>
              <a:rPr lang="en-US" sz="1400" dirty="0"/>
              <a:t>it Short &amp; Simple</a:t>
            </a:r>
            <a:r>
              <a:rPr lang="en-US" sz="1400" dirty="0" smtClean="0"/>
              <a:t>, including </a:t>
            </a:r>
            <a:r>
              <a:rPr lang="en-US" sz="1400" dirty="0"/>
              <a:t>any </a:t>
            </a:r>
            <a:r>
              <a:rPr lang="en-US" sz="1400" dirty="0" smtClean="0"/>
              <a:t>tax abatement </a:t>
            </a:r>
            <a:r>
              <a:rPr lang="en-US" sz="1400" dirty="0"/>
              <a:t>provided. </a:t>
            </a:r>
          </a:p>
        </p:txBody>
      </p:sp>
      <p:pic>
        <p:nvPicPr>
          <p:cNvPr id="2" name="Picture 1"/>
          <p:cNvPicPr>
            <a:picLocks noChangeAspect="1"/>
          </p:cNvPicPr>
          <p:nvPr/>
        </p:nvPicPr>
        <p:blipFill rotWithShape="1">
          <a:blip r:embed="rId4"/>
          <a:srcRect r="53030"/>
          <a:stretch/>
        </p:blipFill>
        <p:spPr>
          <a:xfrm>
            <a:off x="155121" y="785850"/>
            <a:ext cx="2024743" cy="4126476"/>
          </a:xfrm>
          <a:prstGeom prst="rect">
            <a:avLst/>
          </a:prstGeom>
        </p:spPr>
      </p:pic>
      <p:pic>
        <p:nvPicPr>
          <p:cNvPr id="5" name="Picture 4"/>
          <p:cNvPicPr>
            <a:picLocks noChangeAspect="1"/>
          </p:cNvPicPr>
          <p:nvPr/>
        </p:nvPicPr>
        <p:blipFill>
          <a:blip r:embed="rId5"/>
          <a:stretch>
            <a:fillRect/>
          </a:stretch>
        </p:blipFill>
        <p:spPr>
          <a:xfrm>
            <a:off x="4916344" y="796998"/>
            <a:ext cx="3883583" cy="2964232"/>
          </a:xfrm>
          <a:prstGeom prst="rect">
            <a:avLst/>
          </a:prstGeom>
        </p:spPr>
      </p:pic>
      <p:sp>
        <p:nvSpPr>
          <p:cNvPr id="16" name="TextBox 15"/>
          <p:cNvSpPr txBox="1"/>
          <p:nvPr/>
        </p:nvSpPr>
        <p:spPr>
          <a:xfrm>
            <a:off x="4916344" y="796997"/>
            <a:ext cx="752664" cy="246221"/>
          </a:xfrm>
          <a:prstGeom prst="rect">
            <a:avLst/>
          </a:prstGeom>
          <a:noFill/>
          <a:ln>
            <a:solidFill>
              <a:schemeClr val="tx1"/>
            </a:solidFill>
          </a:ln>
        </p:spPr>
        <p:txBody>
          <a:bodyPr wrap="square" rtlCol="0">
            <a:spAutoFit/>
          </a:bodyPr>
          <a:lstStyle/>
          <a:p>
            <a:r>
              <a:rPr lang="en-US" sz="1000" b="1" dirty="0" smtClean="0"/>
              <a:t>Culpepper</a:t>
            </a:r>
            <a:endParaRPr lang="en-US" sz="1000" b="1" dirty="0"/>
          </a:p>
        </p:txBody>
      </p:sp>
      <p:pic>
        <p:nvPicPr>
          <p:cNvPr id="10" name="Picture 9"/>
          <p:cNvPicPr>
            <a:picLocks noChangeAspect="1"/>
          </p:cNvPicPr>
          <p:nvPr/>
        </p:nvPicPr>
        <p:blipFill>
          <a:blip r:embed="rId6"/>
          <a:stretch>
            <a:fillRect/>
          </a:stretch>
        </p:blipFill>
        <p:spPr>
          <a:xfrm>
            <a:off x="2176056" y="796998"/>
            <a:ext cx="2740288" cy="2256709"/>
          </a:xfrm>
          <a:prstGeom prst="rect">
            <a:avLst/>
          </a:prstGeom>
        </p:spPr>
      </p:pic>
      <p:pic>
        <p:nvPicPr>
          <p:cNvPr id="12" name="Picture 11"/>
          <p:cNvPicPr>
            <a:picLocks noChangeAspect="1"/>
          </p:cNvPicPr>
          <p:nvPr/>
        </p:nvPicPr>
        <p:blipFill>
          <a:blip r:embed="rId7"/>
          <a:stretch>
            <a:fillRect/>
          </a:stretch>
        </p:blipFill>
        <p:spPr>
          <a:xfrm>
            <a:off x="2176055" y="3053706"/>
            <a:ext cx="2216331" cy="2546838"/>
          </a:xfrm>
          <a:prstGeom prst="rect">
            <a:avLst/>
          </a:prstGeom>
        </p:spPr>
      </p:pic>
      <p:sp>
        <p:nvSpPr>
          <p:cNvPr id="17" name="TextBox 16"/>
          <p:cNvSpPr txBox="1"/>
          <p:nvPr/>
        </p:nvSpPr>
        <p:spPr>
          <a:xfrm>
            <a:off x="2211759" y="804094"/>
            <a:ext cx="629412" cy="400110"/>
          </a:xfrm>
          <a:prstGeom prst="rect">
            <a:avLst/>
          </a:prstGeom>
          <a:noFill/>
          <a:ln>
            <a:solidFill>
              <a:schemeClr val="tx1"/>
            </a:solidFill>
          </a:ln>
        </p:spPr>
        <p:txBody>
          <a:bodyPr wrap="square" rtlCol="0">
            <a:spAutoFit/>
          </a:bodyPr>
          <a:lstStyle/>
          <a:p>
            <a:r>
              <a:rPr lang="en-US" sz="1000" b="1" dirty="0" smtClean="0"/>
              <a:t>Rocky Mount</a:t>
            </a:r>
            <a:endParaRPr lang="en-US" sz="1000" b="1" dirty="0"/>
          </a:p>
        </p:txBody>
      </p:sp>
      <p:sp>
        <p:nvSpPr>
          <p:cNvPr id="18" name="TextBox 17"/>
          <p:cNvSpPr txBox="1"/>
          <p:nvPr/>
        </p:nvSpPr>
        <p:spPr>
          <a:xfrm>
            <a:off x="2214647" y="3164390"/>
            <a:ext cx="724496" cy="246221"/>
          </a:xfrm>
          <a:prstGeom prst="rect">
            <a:avLst/>
          </a:prstGeom>
          <a:noFill/>
          <a:ln>
            <a:solidFill>
              <a:schemeClr val="tx1"/>
            </a:solidFill>
          </a:ln>
        </p:spPr>
        <p:txBody>
          <a:bodyPr wrap="square" rtlCol="0">
            <a:spAutoFit/>
          </a:bodyPr>
          <a:lstStyle/>
          <a:p>
            <a:r>
              <a:rPr lang="en-US" sz="1000" b="1" dirty="0" smtClean="0"/>
              <a:t>Abington</a:t>
            </a:r>
            <a:endParaRPr lang="en-US" sz="1000" b="1" dirty="0"/>
          </a:p>
        </p:txBody>
      </p:sp>
    </p:spTree>
    <p:extLst>
      <p:ext uri="{BB962C8B-B14F-4D97-AF65-F5344CB8AC3E}">
        <p14:creationId xmlns:p14="http://schemas.microsoft.com/office/powerpoint/2010/main" val="34436676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FEFCD4-872A-4456-BB93-CD477940B2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p:cNvSpPr txBox="1"/>
          <p:nvPr/>
        </p:nvSpPr>
        <p:spPr>
          <a:xfrm>
            <a:off x="146958" y="74529"/>
            <a:ext cx="8997042" cy="353943"/>
          </a:xfrm>
          <a:prstGeom prst="rect">
            <a:avLst/>
          </a:prstGeom>
          <a:noFill/>
        </p:spPr>
        <p:txBody>
          <a:bodyPr wrap="square" rtlCol="0">
            <a:spAutoFit/>
          </a:bodyPr>
          <a:lstStyle/>
          <a:p>
            <a:pPr lvl="0">
              <a:defRPr/>
            </a:pPr>
            <a:r>
              <a:rPr lang="en-US" sz="1700" b="1" dirty="0" smtClean="0"/>
              <a:t>Light-touch </a:t>
            </a:r>
            <a:r>
              <a:rPr lang="en-US" sz="1700" b="1" dirty="0"/>
              <a:t>density </a:t>
            </a:r>
            <a:r>
              <a:rPr lang="en-US" sz="1700" b="1" dirty="0" smtClean="0"/>
              <a:t>&amp; Livable Urban Villages could help maintain </a:t>
            </a:r>
            <a:r>
              <a:rPr lang="en-US" sz="1700" b="1" dirty="0" smtClean="0"/>
              <a:t>Virginia’s 69.1% </a:t>
            </a:r>
            <a:r>
              <a:rPr lang="en-US" sz="1700" b="1" dirty="0" smtClean="0"/>
              <a:t>HO rate</a:t>
            </a:r>
            <a:endParaRPr kumimoji="0" lang="en-US" sz="1700" b="1" i="0" u="none" strike="noStrike" kern="1200" cap="none" spc="0" normalizeH="0" baseline="0" noProof="0" dirty="0">
              <a:ln>
                <a:noFill/>
              </a:ln>
              <a:effectLst/>
              <a:uLnTx/>
              <a:uFillTx/>
            </a:endParaRPr>
          </a:p>
        </p:txBody>
      </p:sp>
      <p:cxnSp>
        <p:nvCxnSpPr>
          <p:cNvPr id="13" name="Straight Connector 12"/>
          <p:cNvCxnSpPr/>
          <p:nvPr/>
        </p:nvCxnSpPr>
        <p:spPr>
          <a:xfrm>
            <a:off x="455736" y="459796"/>
            <a:ext cx="8023860" cy="0"/>
          </a:xfrm>
          <a:prstGeom prst="line">
            <a:avLst/>
          </a:prstGeom>
          <a:ln w="28575">
            <a:solidFill>
              <a:srgbClr val="008CCC"/>
            </a:solidFill>
          </a:ln>
          <a:effectLst/>
        </p:spPr>
        <p:style>
          <a:lnRef idx="2">
            <a:schemeClr val="accent1"/>
          </a:lnRef>
          <a:fillRef idx="0">
            <a:schemeClr val="accent1"/>
          </a:fillRef>
          <a:effectRef idx="1">
            <a:schemeClr val="accent1"/>
          </a:effectRef>
          <a:fontRef idx="minor">
            <a:schemeClr val="tx1"/>
          </a:fontRef>
        </p:style>
      </p:cxnSp>
      <p:sp>
        <p:nvSpPr>
          <p:cNvPr id="4" name="Rectangle 3">
            <a:extLst>
              <a:ext uri="{FF2B5EF4-FFF2-40B4-BE49-F238E27FC236}">
                <a16:creationId xmlns:a16="http://schemas.microsoft.com/office/drawing/2014/main" id="{97FD23EB-B6E1-4C93-AAE7-4FFD051CBBC5}"/>
              </a:ext>
            </a:extLst>
          </p:cNvPr>
          <p:cNvSpPr/>
          <p:nvPr/>
        </p:nvSpPr>
        <p:spPr>
          <a:xfrm>
            <a:off x="173085" y="6187876"/>
            <a:ext cx="7995888" cy="553998"/>
          </a:xfrm>
          <a:prstGeom prst="rect">
            <a:avLst/>
          </a:prstGeom>
        </p:spPr>
        <p:txBody>
          <a:bodyPr wrap="square">
            <a:spAutoFit/>
          </a:bodyPr>
          <a:lstStyle/>
          <a:p>
            <a:r>
              <a:rPr lang="en-US" sz="1000" dirty="0" smtClean="0"/>
              <a:t>* </a:t>
            </a:r>
            <a:r>
              <a:rPr lang="en-US" sz="1000" dirty="0">
                <a:hlinkClick r:id="rId2"/>
              </a:rPr>
              <a:t>https://</a:t>
            </a:r>
            <a:r>
              <a:rPr lang="en-US" sz="1000" dirty="0" smtClean="0">
                <a:hlinkClick r:id="rId2"/>
              </a:rPr>
              <a:t>fred.stlouisfed.org/series/VAHOWN</a:t>
            </a:r>
            <a:r>
              <a:rPr lang="en-US" sz="1000" dirty="0" smtClean="0"/>
              <a:t> </a:t>
            </a:r>
            <a:endParaRPr lang="en-US" sz="1000" dirty="0" smtClean="0"/>
          </a:p>
          <a:p>
            <a:r>
              <a:rPr lang="en-US" sz="1000" dirty="0" smtClean="0"/>
              <a:t>Source: 5-year American Community Survey, </a:t>
            </a:r>
            <a:r>
              <a:rPr lang="en-US" sz="1000" dirty="0">
                <a:hlinkClick r:id="rId3"/>
              </a:rPr>
              <a:t>https://www.propertyshark.com/info/us-homeownership-rates-by-state-and-city</a:t>
            </a:r>
            <a:r>
              <a:rPr lang="en-US" sz="1000" dirty="0" smtClean="0">
                <a:hlinkClick r:id="rId3"/>
              </a:rPr>
              <a:t>/</a:t>
            </a:r>
            <a:r>
              <a:rPr lang="en-US" sz="1000" dirty="0" smtClean="0"/>
              <a:t>, </a:t>
            </a:r>
            <a:r>
              <a:rPr lang="en-US" sz="1000" dirty="0" smtClean="0">
                <a:hlinkClick r:id="rId4"/>
              </a:rPr>
              <a:t>AEI Housing Center’s Housing and Economic Analysis Toolkit (HEAT) HO Rent Value</a:t>
            </a:r>
            <a:r>
              <a:rPr lang="en-US" sz="1000" dirty="0" smtClean="0"/>
              <a:t> ,AEI Housing Center</a:t>
            </a:r>
            <a:endParaRPr lang="en-US" sz="1000" dirty="0"/>
          </a:p>
        </p:txBody>
      </p:sp>
      <p:sp>
        <p:nvSpPr>
          <p:cNvPr id="11" name="Rectangle 10"/>
          <p:cNvSpPr/>
          <p:nvPr/>
        </p:nvSpPr>
        <p:spPr>
          <a:xfrm>
            <a:off x="163287" y="518498"/>
            <a:ext cx="8849580" cy="2166940"/>
          </a:xfrm>
          <a:prstGeom prst="rect">
            <a:avLst/>
          </a:prstGeom>
        </p:spPr>
        <p:txBody>
          <a:bodyPr wrap="square">
            <a:spAutoFit/>
          </a:bodyPr>
          <a:lstStyle/>
          <a:p>
            <a:pPr marL="285750" indent="-285750">
              <a:lnSpc>
                <a:spcPct val="107000"/>
              </a:lnSpc>
              <a:buFont typeface="Arial" panose="020B0604020202020204" pitchFamily="34" charset="0"/>
              <a:buChar char="•"/>
              <a:defRPr/>
            </a:pPr>
            <a:r>
              <a:rPr lang="en-US" sz="1400" b="1" dirty="0" smtClean="0"/>
              <a:t>VA homeowner </a:t>
            </a:r>
            <a:r>
              <a:rPr lang="en-US" sz="1400" b="1" dirty="0" smtClean="0"/>
              <a:t>(HO) rate </a:t>
            </a:r>
            <a:r>
              <a:rPr lang="en-US" sz="1400" b="1" dirty="0" smtClean="0"/>
              <a:t>is about 3 </a:t>
            </a:r>
            <a:r>
              <a:rPr lang="en-US" sz="1400" b="1" dirty="0" err="1" smtClean="0"/>
              <a:t>ppts</a:t>
            </a:r>
            <a:r>
              <a:rPr lang="en-US" sz="1400" b="1" dirty="0" smtClean="0"/>
              <a:t>. above the U.S. state average.</a:t>
            </a:r>
            <a:endParaRPr lang="en-US" sz="1250" b="1" dirty="0" smtClean="0"/>
          </a:p>
          <a:p>
            <a:pPr marL="285750" indent="-285750">
              <a:lnSpc>
                <a:spcPct val="107000"/>
              </a:lnSpc>
              <a:buFont typeface="Arial" panose="020B0604020202020204" pitchFamily="34" charset="0"/>
              <a:buChar char="•"/>
              <a:defRPr/>
            </a:pPr>
            <a:r>
              <a:rPr lang="en-US" sz="1400" b="1" dirty="0" smtClean="0"/>
              <a:t>The left bar chart shows the HO rate by property type. </a:t>
            </a:r>
          </a:p>
          <a:p>
            <a:pPr marL="742950" lvl="1" indent="-285750">
              <a:lnSpc>
                <a:spcPct val="107000"/>
              </a:lnSpc>
              <a:buFont typeface="Arial" panose="020B0604020202020204" pitchFamily="34" charset="0"/>
              <a:buChar char="•"/>
              <a:defRPr/>
            </a:pPr>
            <a:r>
              <a:rPr lang="en-US" sz="1400" b="1" dirty="0" smtClean="0"/>
              <a:t>Only single-family detached (SFD) and attached (SFA) have high HO opportunity (93% and </a:t>
            </a:r>
            <a:r>
              <a:rPr lang="en-US" sz="1400" b="1" dirty="0" smtClean="0"/>
              <a:t>78</a:t>
            </a:r>
            <a:r>
              <a:rPr lang="en-US" sz="1400" b="1" dirty="0" smtClean="0"/>
              <a:t>% </a:t>
            </a:r>
            <a:r>
              <a:rPr lang="en-US" sz="1400" b="1" dirty="0" smtClean="0"/>
              <a:t>respectively).</a:t>
            </a:r>
          </a:p>
          <a:p>
            <a:pPr marL="742950" lvl="1" indent="-285750">
              <a:lnSpc>
                <a:spcPct val="107000"/>
              </a:lnSpc>
              <a:buFont typeface="Arial" panose="020B0604020202020204" pitchFamily="34" charset="0"/>
              <a:buChar char="•"/>
              <a:defRPr/>
            </a:pPr>
            <a:r>
              <a:rPr lang="en-US" sz="1400" b="1" dirty="0" smtClean="0"/>
              <a:t>Multifamily properties with 20+ units have low HO opportunity </a:t>
            </a:r>
            <a:r>
              <a:rPr lang="en-US" sz="1400" b="1" dirty="0" smtClean="0"/>
              <a:t>(5%).</a:t>
            </a:r>
            <a:endParaRPr lang="en-US" sz="1400" b="1" dirty="0" smtClean="0"/>
          </a:p>
          <a:p>
            <a:pPr marL="285750" indent="-285750">
              <a:lnSpc>
                <a:spcPct val="107000"/>
              </a:lnSpc>
              <a:buFont typeface="Arial" panose="020B0604020202020204" pitchFamily="34" charset="0"/>
              <a:buChar char="•"/>
              <a:defRPr/>
            </a:pPr>
            <a:r>
              <a:rPr lang="en-US" sz="1400" b="1" dirty="0"/>
              <a:t>The right bar chart shows that </a:t>
            </a:r>
            <a:r>
              <a:rPr lang="en-US" sz="1400" b="1" dirty="0" smtClean="0"/>
              <a:t>newer </a:t>
            </a:r>
            <a:r>
              <a:rPr lang="en-US" sz="1400" b="1" dirty="0"/>
              <a:t>SFAs </a:t>
            </a:r>
            <a:r>
              <a:rPr lang="en-US" sz="1400" b="1" dirty="0" smtClean="0"/>
              <a:t>are valued </a:t>
            </a:r>
            <a:r>
              <a:rPr lang="en-US" sz="1400" b="1" dirty="0"/>
              <a:t>at </a:t>
            </a:r>
            <a:r>
              <a:rPr lang="en-US" sz="1400" b="1" dirty="0" smtClean="0"/>
              <a:t>15% </a:t>
            </a:r>
            <a:r>
              <a:rPr lang="en-US" sz="1400" b="1" dirty="0"/>
              <a:t>less </a:t>
            </a:r>
            <a:r>
              <a:rPr lang="en-US" sz="1400" b="1" dirty="0" smtClean="0"/>
              <a:t>than </a:t>
            </a:r>
            <a:r>
              <a:rPr lang="en-US" sz="1400" b="1" dirty="0"/>
              <a:t>newer SFDs, </a:t>
            </a:r>
            <a:r>
              <a:rPr lang="en-US" sz="1400" b="1" dirty="0" smtClean="0"/>
              <a:t>and </a:t>
            </a:r>
            <a:r>
              <a:rPr lang="en-US" sz="1400" b="1" dirty="0"/>
              <a:t>well below </a:t>
            </a:r>
            <a:r>
              <a:rPr lang="en-US" sz="1400" b="1" dirty="0" smtClean="0"/>
              <a:t>SFDs </a:t>
            </a:r>
            <a:r>
              <a:rPr lang="en-US" sz="1400" b="1" dirty="0"/>
              <a:t>built from </a:t>
            </a:r>
            <a:r>
              <a:rPr lang="en-US" sz="1400" b="1" dirty="0" smtClean="0"/>
              <a:t>2000-2009</a:t>
            </a:r>
            <a:r>
              <a:rPr lang="en-US" sz="1400" b="1" dirty="0"/>
              <a:t>. </a:t>
            </a:r>
            <a:endParaRPr lang="en-US" sz="1400" b="1" dirty="0" smtClean="0"/>
          </a:p>
          <a:p>
            <a:pPr marL="285750" indent="-285750">
              <a:lnSpc>
                <a:spcPct val="107000"/>
              </a:lnSpc>
              <a:buFont typeface="Arial" panose="020B0604020202020204" pitchFamily="34" charset="0"/>
              <a:buChar char="•"/>
              <a:defRPr/>
            </a:pPr>
            <a:r>
              <a:rPr lang="en-US" sz="1400" b="1" dirty="0" smtClean="0"/>
              <a:t>Only </a:t>
            </a:r>
            <a:r>
              <a:rPr lang="en-US" sz="1400" b="1" dirty="0"/>
              <a:t>naturally affordable light touch density (LTD) offers </a:t>
            </a:r>
            <a:r>
              <a:rPr lang="en-US" sz="1400" b="1" dirty="0" smtClean="0"/>
              <a:t>both high </a:t>
            </a:r>
            <a:r>
              <a:rPr lang="en-US" sz="1400" b="1" dirty="0"/>
              <a:t>HO </a:t>
            </a:r>
            <a:r>
              <a:rPr lang="en-US" sz="1400" b="1" dirty="0" smtClean="0"/>
              <a:t>opportunity and is more affordable.</a:t>
            </a:r>
          </a:p>
          <a:p>
            <a:pPr marL="742950" lvl="1" indent="-285750">
              <a:lnSpc>
                <a:spcPct val="107000"/>
              </a:lnSpc>
              <a:buFont typeface="Arial" panose="020B0604020202020204" pitchFamily="34" charset="0"/>
              <a:buChar char="•"/>
              <a:defRPr/>
            </a:pPr>
            <a:r>
              <a:rPr lang="en-US" sz="1400" b="1" dirty="0" smtClean="0"/>
              <a:t>This includes small lot SFD, SFA, </a:t>
            </a:r>
            <a:r>
              <a:rPr lang="en-US" sz="1400" b="1" dirty="0"/>
              <a:t>t</a:t>
            </a:r>
            <a:r>
              <a:rPr lang="en-US" sz="1400" b="1" dirty="0" smtClean="0"/>
              <a:t>win and triplex homes, and individually saleable ADUs.</a:t>
            </a:r>
            <a:endParaRPr lang="en-US" sz="1350" dirty="0" smtClean="0">
              <a:ea typeface="Calibri" panose="020F0502020204030204" pitchFamily="34" charset="0"/>
              <a:cs typeface="Calibri" panose="020F0502020204030204" pitchFamily="34" charset="0"/>
            </a:endParaRPr>
          </a:p>
        </p:txBody>
      </p:sp>
      <p:sp>
        <p:nvSpPr>
          <p:cNvPr id="18" name="TextBox 17"/>
          <p:cNvSpPr txBox="1"/>
          <p:nvPr/>
        </p:nvSpPr>
        <p:spPr>
          <a:xfrm>
            <a:off x="4385215" y="4874472"/>
            <a:ext cx="1993637" cy="553998"/>
          </a:xfrm>
          <a:prstGeom prst="rect">
            <a:avLst/>
          </a:prstGeom>
          <a:noFill/>
        </p:spPr>
        <p:txBody>
          <a:bodyPr wrap="square" rtlCol="0">
            <a:spAutoFit/>
          </a:bodyPr>
          <a:lstStyle/>
          <a:p>
            <a:r>
              <a:rPr lang="en-US" sz="1000" dirty="0" smtClean="0">
                <a:sym typeface="Wingdings" panose="05000000000000000000" pitchFamily="2" charset="2"/>
              </a:rPr>
              <a:t>Newer SFAs valued at </a:t>
            </a:r>
            <a:r>
              <a:rPr lang="en-US" sz="1000" dirty="0" smtClean="0">
                <a:sym typeface="Wingdings" panose="05000000000000000000" pitchFamily="2" charset="2"/>
              </a:rPr>
              <a:t>15% </a:t>
            </a:r>
            <a:r>
              <a:rPr lang="en-US" sz="1000" dirty="0" smtClean="0">
                <a:sym typeface="Wingdings" panose="05000000000000000000" pitchFamily="2" charset="2"/>
              </a:rPr>
              <a:t>less </a:t>
            </a:r>
          </a:p>
          <a:p>
            <a:r>
              <a:rPr lang="en-US" sz="1000" dirty="0" smtClean="0">
                <a:sym typeface="Wingdings" panose="05000000000000000000" pitchFamily="2" charset="2"/>
              </a:rPr>
              <a:t>than newer SFDs, </a:t>
            </a:r>
            <a:r>
              <a:rPr lang="en-US" sz="1000" dirty="0">
                <a:sym typeface="Wingdings" panose="05000000000000000000" pitchFamily="2" charset="2"/>
              </a:rPr>
              <a:t>&amp;</a:t>
            </a:r>
            <a:r>
              <a:rPr lang="en-US" sz="1000" dirty="0" smtClean="0">
                <a:sym typeface="Wingdings" panose="05000000000000000000" pitchFamily="2" charset="2"/>
              </a:rPr>
              <a:t> well below </a:t>
            </a:r>
          </a:p>
          <a:p>
            <a:r>
              <a:rPr lang="en-US" sz="1000" dirty="0" smtClean="0">
                <a:sym typeface="Wingdings" panose="05000000000000000000" pitchFamily="2" charset="2"/>
              </a:rPr>
              <a:t>SFDs </a:t>
            </a:r>
            <a:r>
              <a:rPr lang="en-US" sz="1000" dirty="0" smtClean="0">
                <a:sym typeface="Wingdings" panose="05000000000000000000" pitchFamily="2" charset="2"/>
              </a:rPr>
              <a:t>built from </a:t>
            </a:r>
            <a:r>
              <a:rPr lang="en-US" sz="1000" dirty="0" smtClean="0">
                <a:sym typeface="Wingdings" panose="05000000000000000000" pitchFamily="2" charset="2"/>
              </a:rPr>
              <a:t>2000-2009</a:t>
            </a:r>
            <a:r>
              <a:rPr lang="en-US" sz="1000" dirty="0" smtClean="0">
                <a:sym typeface="Wingdings" panose="05000000000000000000" pitchFamily="2" charset="2"/>
              </a:rPr>
              <a:t>. </a:t>
            </a:r>
            <a:endParaRPr lang="en-US" sz="1000" dirty="0"/>
          </a:p>
        </p:txBody>
      </p:sp>
      <p:pic>
        <p:nvPicPr>
          <p:cNvPr id="2" name="Picture 1"/>
          <p:cNvPicPr>
            <a:picLocks noChangeAspect="1"/>
          </p:cNvPicPr>
          <p:nvPr/>
        </p:nvPicPr>
        <p:blipFill rotWithShape="1">
          <a:blip r:embed="rId5"/>
          <a:srcRect t="7342"/>
          <a:stretch/>
        </p:blipFill>
        <p:spPr>
          <a:xfrm>
            <a:off x="292110" y="2793139"/>
            <a:ext cx="4119134" cy="1748792"/>
          </a:xfrm>
          <a:prstGeom prst="rect">
            <a:avLst/>
          </a:prstGeom>
        </p:spPr>
      </p:pic>
      <p:sp>
        <p:nvSpPr>
          <p:cNvPr id="19" name="TextBox 18"/>
          <p:cNvSpPr txBox="1"/>
          <p:nvPr/>
        </p:nvSpPr>
        <p:spPr>
          <a:xfrm>
            <a:off x="2208583" y="3309892"/>
            <a:ext cx="1508746" cy="261610"/>
          </a:xfrm>
          <a:prstGeom prst="rect">
            <a:avLst/>
          </a:prstGeom>
          <a:noFill/>
        </p:spPr>
        <p:txBody>
          <a:bodyPr wrap="none" rtlCol="0">
            <a:spAutoFit/>
          </a:bodyPr>
          <a:lstStyle/>
          <a:p>
            <a:r>
              <a:rPr lang="en-US" sz="1100" dirty="0" smtClean="0">
                <a:sym typeface="Wingdings" panose="05000000000000000000" pitchFamily="2" charset="2"/>
              </a:rPr>
              <a:t>High HO opportunity</a:t>
            </a:r>
            <a:endParaRPr lang="en-US" sz="1100" dirty="0"/>
          </a:p>
        </p:txBody>
      </p:sp>
      <p:sp>
        <p:nvSpPr>
          <p:cNvPr id="20" name="TextBox 19"/>
          <p:cNvSpPr txBox="1"/>
          <p:nvPr/>
        </p:nvSpPr>
        <p:spPr>
          <a:xfrm>
            <a:off x="2748546" y="3456086"/>
            <a:ext cx="1508746" cy="261610"/>
          </a:xfrm>
          <a:prstGeom prst="rect">
            <a:avLst/>
          </a:prstGeom>
          <a:noFill/>
        </p:spPr>
        <p:txBody>
          <a:bodyPr wrap="none" rtlCol="0">
            <a:spAutoFit/>
          </a:bodyPr>
          <a:lstStyle/>
          <a:p>
            <a:r>
              <a:rPr lang="en-US" sz="1100" dirty="0" smtClean="0">
                <a:sym typeface="Wingdings" panose="05000000000000000000" pitchFamily="2" charset="2"/>
              </a:rPr>
              <a:t>High HO opportunity</a:t>
            </a:r>
            <a:endParaRPr lang="en-US" sz="1100" dirty="0"/>
          </a:p>
        </p:txBody>
      </p:sp>
      <p:sp>
        <p:nvSpPr>
          <p:cNvPr id="21" name="TextBox 20"/>
          <p:cNvSpPr txBox="1"/>
          <p:nvPr/>
        </p:nvSpPr>
        <p:spPr>
          <a:xfrm>
            <a:off x="4257292" y="4364558"/>
            <a:ext cx="1483098" cy="261610"/>
          </a:xfrm>
          <a:prstGeom prst="rect">
            <a:avLst/>
          </a:prstGeom>
          <a:noFill/>
        </p:spPr>
        <p:txBody>
          <a:bodyPr wrap="none" rtlCol="0">
            <a:spAutoFit/>
          </a:bodyPr>
          <a:lstStyle/>
          <a:p>
            <a:r>
              <a:rPr lang="en-US" sz="1100" dirty="0" smtClean="0">
                <a:sym typeface="Wingdings" panose="05000000000000000000" pitchFamily="2" charset="2"/>
              </a:rPr>
              <a:t></a:t>
            </a:r>
            <a:r>
              <a:rPr lang="en-US" sz="1100" dirty="0" smtClean="0">
                <a:sym typeface="Wingdings" panose="05000000000000000000" pitchFamily="2" charset="2"/>
              </a:rPr>
              <a:t>Low </a:t>
            </a:r>
            <a:r>
              <a:rPr lang="en-US" sz="1100" dirty="0" smtClean="0">
                <a:sym typeface="Wingdings" panose="05000000000000000000" pitchFamily="2" charset="2"/>
              </a:rPr>
              <a:t>HO </a:t>
            </a:r>
            <a:r>
              <a:rPr lang="en-US" sz="1100" dirty="0" smtClean="0">
                <a:sym typeface="Wingdings" panose="05000000000000000000" pitchFamily="2" charset="2"/>
              </a:rPr>
              <a:t>opportunity</a:t>
            </a:r>
            <a:endParaRPr lang="en-US" sz="1100" dirty="0"/>
          </a:p>
        </p:txBody>
      </p:sp>
      <p:pic>
        <p:nvPicPr>
          <p:cNvPr id="5" name="Picture 4"/>
          <p:cNvPicPr>
            <a:picLocks noChangeAspect="1"/>
          </p:cNvPicPr>
          <p:nvPr/>
        </p:nvPicPr>
        <p:blipFill rotWithShape="1">
          <a:blip r:embed="rId6"/>
          <a:srcRect t="2518" b="-1"/>
          <a:stretch/>
        </p:blipFill>
        <p:spPr>
          <a:xfrm>
            <a:off x="431325" y="4681324"/>
            <a:ext cx="4014272" cy="1451396"/>
          </a:xfrm>
          <a:prstGeom prst="rect">
            <a:avLst/>
          </a:prstGeom>
        </p:spPr>
      </p:pic>
      <p:cxnSp>
        <p:nvCxnSpPr>
          <p:cNvPr id="22" name="Straight Arrow Connector 21"/>
          <p:cNvCxnSpPr/>
          <p:nvPr/>
        </p:nvCxnSpPr>
        <p:spPr>
          <a:xfrm flipH="1">
            <a:off x="1906438" y="5158596"/>
            <a:ext cx="2504807" cy="1725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80179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2EE7E-1698-1FC5-D44A-E0CA3448FE3F}"/>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40E40F4-FD0B-187C-2754-9855C18B97A1}"/>
              </a:ext>
            </a:extLst>
          </p:cNvPr>
          <p:cNvSpPr>
            <a:spLocks noGrp="1"/>
          </p:cNvSpPr>
          <p:nvPr>
            <p:ph type="sldNum" sz="quarter" idx="12"/>
          </p:nvPr>
        </p:nvSpPr>
        <p:spPr/>
        <p:txBody>
          <a:bodyPr/>
          <a:lstStyle/>
          <a:p>
            <a:fld id="{F9FEFCD4-872A-4456-BB93-CD477940B275}" type="slidenum">
              <a:rPr lang="en-US" smtClean="0"/>
              <a:t>18</a:t>
            </a:fld>
            <a:endParaRPr lang="en-US"/>
          </a:p>
        </p:txBody>
      </p:sp>
      <p:sp>
        <p:nvSpPr>
          <p:cNvPr id="10" name="TextBox 9">
            <a:extLst>
              <a:ext uri="{FF2B5EF4-FFF2-40B4-BE49-F238E27FC236}">
                <a16:creationId xmlns:a16="http://schemas.microsoft.com/office/drawing/2014/main" id="{C29DDB65-A3B3-B2D8-1F3A-0F1766C7D46B}"/>
              </a:ext>
            </a:extLst>
          </p:cNvPr>
          <p:cNvSpPr txBox="1"/>
          <p:nvPr/>
        </p:nvSpPr>
        <p:spPr>
          <a:xfrm>
            <a:off x="536448" y="112227"/>
            <a:ext cx="8108233" cy="646331"/>
          </a:xfrm>
          <a:prstGeom prst="rect">
            <a:avLst/>
          </a:prstGeom>
          <a:noFill/>
        </p:spPr>
        <p:txBody>
          <a:bodyPr wrap="square" rtlCol="0">
            <a:spAutoFit/>
          </a:bodyPr>
          <a:lstStyle/>
          <a:p>
            <a:r>
              <a:rPr lang="en-US" b="1" dirty="0" smtClean="0"/>
              <a:t>Charlotte, NC: Single-Family Detached Homes in R-22MF (LTD) Zones Appreciated over the last 37 Years at about the Rate as in R-5 (SFD) Zones</a:t>
            </a:r>
            <a:endParaRPr lang="en-US" b="1" dirty="0"/>
          </a:p>
        </p:txBody>
      </p:sp>
      <p:cxnSp>
        <p:nvCxnSpPr>
          <p:cNvPr id="11" name="Straight Connector 10">
            <a:extLst>
              <a:ext uri="{FF2B5EF4-FFF2-40B4-BE49-F238E27FC236}">
                <a16:creationId xmlns:a16="http://schemas.microsoft.com/office/drawing/2014/main" id="{8959C3DA-4372-A32C-4ACA-740A39E3A863}"/>
              </a:ext>
            </a:extLst>
          </p:cNvPr>
          <p:cNvCxnSpPr/>
          <p:nvPr/>
        </p:nvCxnSpPr>
        <p:spPr>
          <a:xfrm>
            <a:off x="536448" y="860136"/>
            <a:ext cx="8023860" cy="0"/>
          </a:xfrm>
          <a:prstGeom prst="line">
            <a:avLst/>
          </a:prstGeom>
          <a:ln w="28575">
            <a:solidFill>
              <a:srgbClr val="008CCC"/>
            </a:solidFill>
          </a:ln>
          <a:effectLst/>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838CEB3A-3A2F-8EAE-14E0-DA0D4403B525}"/>
              </a:ext>
            </a:extLst>
          </p:cNvPr>
          <p:cNvSpPr/>
          <p:nvPr/>
        </p:nvSpPr>
        <p:spPr>
          <a:xfrm>
            <a:off x="536448" y="972774"/>
            <a:ext cx="8349857" cy="1384995"/>
          </a:xfrm>
          <a:prstGeom prst="rect">
            <a:avLst/>
          </a:prstGeom>
        </p:spPr>
        <p:txBody>
          <a:bodyPr wrap="square">
            <a:spAutoFit/>
          </a:bodyPr>
          <a:lstStyle/>
          <a:p>
            <a:r>
              <a:rPr lang="en-US" sz="1400" dirty="0"/>
              <a:t>W</a:t>
            </a:r>
            <a:r>
              <a:rPr lang="en-US" sz="1400" dirty="0" smtClean="0"/>
              <a:t>e </a:t>
            </a:r>
            <a:r>
              <a:rPr lang="en-US" sz="1400" dirty="0"/>
              <a:t>compared home price appreciation for properties in R-22MF and R-5 zones across </a:t>
            </a:r>
            <a:r>
              <a:rPr lang="en-US" sz="1400" b="1" dirty="0"/>
              <a:t>Charlotte city</a:t>
            </a:r>
            <a:r>
              <a:rPr lang="en-US" sz="1400" dirty="0"/>
              <a:t>. </a:t>
            </a:r>
            <a:endParaRPr lang="en-US" sz="1400" dirty="0" smtClean="0"/>
          </a:p>
          <a:p>
            <a:pPr marL="285750" indent="-285750">
              <a:buFont typeface="Arial" panose="020B0604020202020204" pitchFamily="34" charset="0"/>
              <a:buChar char="•"/>
            </a:pPr>
            <a:r>
              <a:rPr lang="en-US" sz="1400" dirty="0" smtClean="0"/>
              <a:t>Sale </a:t>
            </a:r>
            <a:r>
              <a:rPr lang="en-US" sz="1400" dirty="0"/>
              <a:t>records before 1997 are dropped due to low </a:t>
            </a:r>
            <a:r>
              <a:rPr lang="en-US" sz="1400" dirty="0" smtClean="0"/>
              <a:t>number-count</a:t>
            </a:r>
            <a:r>
              <a:rPr lang="en-US" sz="1400" dirty="0"/>
              <a:t>.  </a:t>
            </a:r>
            <a:endParaRPr lang="en-US" sz="1400" dirty="0" smtClean="0"/>
          </a:p>
          <a:p>
            <a:pPr marL="285750" indent="-285750">
              <a:buFont typeface="Arial" panose="020B0604020202020204" pitchFamily="34" charset="0"/>
              <a:buChar char="•"/>
            </a:pPr>
            <a:r>
              <a:rPr lang="en-US" sz="1400" dirty="0" smtClean="0"/>
              <a:t>The </a:t>
            </a:r>
            <a:r>
              <a:rPr lang="en-US" sz="1400" dirty="0"/>
              <a:t>results show that </a:t>
            </a:r>
            <a:r>
              <a:rPr lang="en-US" sz="1400" dirty="0" smtClean="0"/>
              <a:t>SFDs in </a:t>
            </a:r>
            <a:r>
              <a:rPr lang="en-US" sz="1400" dirty="0"/>
              <a:t>R-22MF zones </a:t>
            </a:r>
            <a:r>
              <a:rPr lang="en-US" sz="1400" dirty="0" smtClean="0"/>
              <a:t>(allows LTD) follow </a:t>
            </a:r>
            <a:r>
              <a:rPr lang="en-US" sz="1400" dirty="0"/>
              <a:t>similar </a:t>
            </a:r>
            <a:r>
              <a:rPr lang="en-US" sz="1400" dirty="0" smtClean="0"/>
              <a:t>home price appreciation (HPA) </a:t>
            </a:r>
            <a:r>
              <a:rPr lang="en-US" sz="1400" dirty="0"/>
              <a:t>trends to those in R-5 </a:t>
            </a:r>
            <a:r>
              <a:rPr lang="en-US" sz="1400" dirty="0" smtClean="0"/>
              <a:t>zones (SFD only). </a:t>
            </a:r>
          </a:p>
          <a:p>
            <a:pPr marL="742950" lvl="1" indent="-285750">
              <a:buFont typeface="Arial" panose="020B0604020202020204" pitchFamily="34" charset="0"/>
              <a:buChar char="•"/>
            </a:pPr>
            <a:r>
              <a:rPr lang="en-US" sz="1400" dirty="0" smtClean="0"/>
              <a:t>We found similar results in </a:t>
            </a:r>
            <a:r>
              <a:rPr lang="en-US" sz="1400" u="sng" dirty="0">
                <a:hlinkClick r:id="rId2"/>
              </a:rPr>
              <a:t>Seattle</a:t>
            </a:r>
            <a:r>
              <a:rPr lang="en-US" sz="1400" dirty="0" smtClean="0"/>
              <a:t>. </a:t>
            </a:r>
          </a:p>
          <a:p>
            <a:pPr marL="285750" indent="-285750">
              <a:buFont typeface="Arial" panose="020B0604020202020204" pitchFamily="34" charset="0"/>
              <a:buChar char="•"/>
            </a:pPr>
            <a:r>
              <a:rPr lang="en-US" sz="1400" dirty="0" smtClean="0"/>
              <a:t>These </a:t>
            </a:r>
            <a:r>
              <a:rPr lang="en-US" sz="1400" dirty="0"/>
              <a:t>findings suggest that the allowing LTD </a:t>
            </a:r>
            <a:r>
              <a:rPr lang="en-US" sz="1400" dirty="0" smtClean="0"/>
              <a:t>homes </a:t>
            </a:r>
            <a:r>
              <a:rPr lang="en-US" sz="1400" dirty="0"/>
              <a:t>doesn’t negatively affect </a:t>
            </a:r>
            <a:r>
              <a:rPr lang="en-US" sz="1400" dirty="0" smtClean="0"/>
              <a:t>HPA </a:t>
            </a:r>
            <a:r>
              <a:rPr lang="en-US" sz="1400" dirty="0"/>
              <a:t>of SFDs in the area</a:t>
            </a:r>
            <a:r>
              <a:rPr lang="en-US" sz="1400" dirty="0" smtClean="0"/>
              <a:t>.</a:t>
            </a:r>
            <a:endParaRPr lang="en-US" sz="1400" dirty="0"/>
          </a:p>
        </p:txBody>
      </p:sp>
      <p:sp>
        <p:nvSpPr>
          <p:cNvPr id="2" name="Rectangle 1">
            <a:extLst>
              <a:ext uri="{FF2B5EF4-FFF2-40B4-BE49-F238E27FC236}">
                <a16:creationId xmlns:a16="http://schemas.microsoft.com/office/drawing/2014/main" id="{626CD250-C8E7-C835-696F-8691318CCA14}"/>
              </a:ext>
            </a:extLst>
          </p:cNvPr>
          <p:cNvSpPr>
            <a:spLocks/>
          </p:cNvSpPr>
          <p:nvPr/>
        </p:nvSpPr>
        <p:spPr>
          <a:xfrm>
            <a:off x="536448" y="6261137"/>
            <a:ext cx="7693152" cy="400110"/>
          </a:xfrm>
          <a:prstGeom prst="rect">
            <a:avLst/>
          </a:prstGeom>
        </p:spPr>
        <p:txBody>
          <a:bodyPr wrap="square">
            <a:spAutoFit/>
          </a:bodyPr>
          <a:lstStyle/>
          <a:p>
            <a:pPr marL="171450" indent="-171450">
              <a:buFont typeface="Arial" panose="020B0604020202020204" pitchFamily="34" charset="0"/>
              <a:buChar char="•"/>
            </a:pPr>
            <a:r>
              <a:rPr lang="en-US" sz="1000" dirty="0" smtClean="0">
                <a:solidFill>
                  <a:srgbClr val="000000"/>
                </a:solidFill>
                <a:cs typeface="Arial"/>
              </a:rPr>
              <a:t>The </a:t>
            </a:r>
          </a:p>
          <a:p>
            <a:pPr marL="171450" indent="-171450">
              <a:buFont typeface="Arial" panose="020B0604020202020204" pitchFamily="34" charset="0"/>
              <a:buChar char="•"/>
            </a:pPr>
            <a:r>
              <a:rPr lang="en-US" sz="1000" dirty="0" smtClean="0">
                <a:solidFill>
                  <a:srgbClr val="000000"/>
                </a:solidFill>
                <a:cs typeface="Arial"/>
              </a:rPr>
              <a:t>Source</a:t>
            </a:r>
            <a:r>
              <a:rPr lang="en-US" sz="1000" dirty="0">
                <a:solidFill>
                  <a:srgbClr val="000000"/>
                </a:solidFill>
                <a:cs typeface="Arial"/>
              </a:rPr>
              <a:t>: </a:t>
            </a:r>
            <a:r>
              <a:rPr lang="en-US" sz="1000" dirty="0">
                <a:solidFill>
                  <a:prstClr val="black"/>
                </a:solidFill>
              </a:rPr>
              <a:t>AEI Housing Center, </a:t>
            </a:r>
            <a:r>
              <a:rPr lang="en-US" sz="1000" dirty="0">
                <a:solidFill>
                  <a:srgbClr val="0070C0"/>
                </a:solidFill>
                <a:cs typeface="Arial"/>
                <a:hlinkClick r:id="rId3"/>
              </a:rPr>
              <a:t>www.AEI.org/housing</a:t>
            </a:r>
            <a:r>
              <a:rPr lang="en-US" sz="1000" dirty="0">
                <a:solidFill>
                  <a:srgbClr val="0070C0"/>
                </a:solidFill>
                <a:cs typeface="Arial"/>
              </a:rPr>
              <a:t>.</a:t>
            </a:r>
          </a:p>
        </p:txBody>
      </p:sp>
      <p:pic>
        <p:nvPicPr>
          <p:cNvPr id="4" name="Picture 3"/>
          <p:cNvPicPr>
            <a:picLocks noChangeAspect="1"/>
          </p:cNvPicPr>
          <p:nvPr/>
        </p:nvPicPr>
        <p:blipFill rotWithShape="1">
          <a:blip r:embed="rId4"/>
          <a:srcRect t="1625"/>
          <a:stretch/>
        </p:blipFill>
        <p:spPr>
          <a:xfrm>
            <a:off x="1530669" y="2571986"/>
            <a:ext cx="6698931" cy="3628922"/>
          </a:xfrm>
          <a:prstGeom prst="rect">
            <a:avLst/>
          </a:prstGeom>
        </p:spPr>
      </p:pic>
    </p:spTree>
    <p:extLst>
      <p:ext uri="{BB962C8B-B14F-4D97-AF65-F5344CB8AC3E}">
        <p14:creationId xmlns:p14="http://schemas.microsoft.com/office/powerpoint/2010/main" val="21362337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9FEFCD4-872A-4456-BB93-CD477940B275}" type="slidenum">
              <a:rPr lang="en-US" smtClean="0"/>
              <a:t>19</a:t>
            </a:fld>
            <a:endParaRPr lang="en-US"/>
          </a:p>
        </p:txBody>
      </p:sp>
      <p:sp>
        <p:nvSpPr>
          <p:cNvPr id="4" name="TextBox 3"/>
          <p:cNvSpPr txBox="1"/>
          <p:nvPr/>
        </p:nvSpPr>
        <p:spPr>
          <a:xfrm>
            <a:off x="350983" y="27613"/>
            <a:ext cx="8793017" cy="369332"/>
          </a:xfrm>
          <a:prstGeom prst="rect">
            <a:avLst/>
          </a:prstGeom>
          <a:noFill/>
        </p:spPr>
        <p:txBody>
          <a:bodyPr wrap="square" rtlCol="0">
            <a:spAutoFit/>
          </a:bodyPr>
          <a:lstStyle/>
          <a:p>
            <a:r>
              <a:rPr lang="en-US" b="1" dirty="0"/>
              <a:t>Housing Abundance Success Sequence</a:t>
            </a:r>
          </a:p>
        </p:txBody>
      </p:sp>
      <p:cxnSp>
        <p:nvCxnSpPr>
          <p:cNvPr id="7" name="Straight Connector 6"/>
          <p:cNvCxnSpPr/>
          <p:nvPr/>
        </p:nvCxnSpPr>
        <p:spPr>
          <a:xfrm>
            <a:off x="418307" y="407725"/>
            <a:ext cx="8023860" cy="0"/>
          </a:xfrm>
          <a:prstGeom prst="line">
            <a:avLst/>
          </a:prstGeom>
          <a:ln w="28575">
            <a:solidFill>
              <a:srgbClr val="008CCC"/>
            </a:solidFill>
          </a:ln>
          <a:effectLst/>
        </p:spPr>
        <p:style>
          <a:lnRef idx="2">
            <a:schemeClr val="accent1"/>
          </a:lnRef>
          <a:fillRef idx="0">
            <a:schemeClr val="accent1"/>
          </a:fillRef>
          <a:effectRef idx="1">
            <a:schemeClr val="accent1"/>
          </a:effectRef>
          <a:fontRef idx="minor">
            <a:schemeClr val="tx1"/>
          </a:fontRef>
        </p:style>
      </p:cxnSp>
      <p:sp>
        <p:nvSpPr>
          <p:cNvPr id="9" name="Rectangle 4"/>
          <p:cNvSpPr>
            <a:spLocks noChangeArrowheads="1"/>
          </p:cNvSpPr>
          <p:nvPr/>
        </p:nvSpPr>
        <p:spPr bwMode="auto">
          <a:xfrm>
            <a:off x="350983" y="455626"/>
            <a:ext cx="4161750" cy="6263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sz="1300" dirty="0"/>
              <a:t>As numerous case studies from around the country have shown, the formula for successful housing reform is simple. </a:t>
            </a:r>
          </a:p>
          <a:p>
            <a:pPr eaLnBrk="0" fontAlgn="base" hangingPunct="0">
              <a:spcBef>
                <a:spcPct val="0"/>
              </a:spcBef>
              <a:spcAft>
                <a:spcPct val="0"/>
              </a:spcAft>
            </a:pPr>
            <a:endParaRPr lang="en-US" sz="800" dirty="0"/>
          </a:p>
          <a:p>
            <a:pPr marL="342900" indent="-342900" eaLnBrk="0" fontAlgn="base" hangingPunct="0">
              <a:spcBef>
                <a:spcPct val="0"/>
              </a:spcBef>
              <a:spcAft>
                <a:spcPct val="0"/>
              </a:spcAft>
              <a:buFont typeface="+mj-lt"/>
              <a:buAutoNum type="arabicPeriod"/>
            </a:pPr>
            <a:r>
              <a:rPr lang="en-US" sz="1300" b="1" dirty="0"/>
              <a:t>By-right zoning</a:t>
            </a:r>
            <a:r>
              <a:rPr lang="en-US" sz="1300" dirty="0"/>
              <a:t>, which does not require approval from zoning boards or city or county councils,</a:t>
            </a:r>
          </a:p>
          <a:p>
            <a:pPr marL="342900" indent="-342900" eaLnBrk="0" fontAlgn="base" hangingPunct="0">
              <a:spcBef>
                <a:spcPct val="0"/>
              </a:spcBef>
              <a:spcAft>
                <a:spcPct val="0"/>
              </a:spcAft>
              <a:buFont typeface="+mj-lt"/>
              <a:buAutoNum type="arabicPeriod"/>
            </a:pPr>
            <a:r>
              <a:rPr lang="en-US" sz="1300" b="1" dirty="0"/>
              <a:t>Allow greater density in lots of areas </a:t>
            </a:r>
            <a:r>
              <a:rPr lang="en-US" sz="1300" dirty="0"/>
              <a:t>particularly around walkable and amenity-rich areas through: </a:t>
            </a:r>
          </a:p>
          <a:p>
            <a:pPr marL="742950" lvl="1" indent="-285750" eaLnBrk="0" fontAlgn="base" hangingPunct="0">
              <a:spcBef>
                <a:spcPct val="0"/>
              </a:spcBef>
              <a:spcAft>
                <a:spcPct val="0"/>
              </a:spcAft>
              <a:buFont typeface="Arial" panose="020B0604020202020204" pitchFamily="34" charset="0"/>
              <a:buChar char="•"/>
            </a:pPr>
            <a:r>
              <a:rPr lang="en-US" sz="1300" dirty="0"/>
              <a:t>Light-touch density (LTD), which calls for modest density increases to areas zoned exclusively for single-family detached (SFD) homes. Particularly duplexes, triplexes, townhouses, and ADUs are compatible with SFD homes and therefore an easier political sell. At the same time, these housing types are smaller and require less land, which makes them more affordable to lower- and middle-income households, where the market need is greatest.</a:t>
            </a:r>
          </a:p>
          <a:p>
            <a:pPr marL="742950" lvl="1" indent="-285750" eaLnBrk="0" fontAlgn="base" hangingPunct="0">
              <a:spcBef>
                <a:spcPct val="0"/>
              </a:spcBef>
              <a:spcAft>
                <a:spcPct val="0"/>
              </a:spcAft>
              <a:buFont typeface="Arial" panose="020B0604020202020204" pitchFamily="34" charset="0"/>
              <a:buChar char="•"/>
            </a:pPr>
            <a:r>
              <a:rPr lang="en-US" sz="1300" dirty="0"/>
              <a:t>Livable Urban Village (LUV), which calls for mid- to high-density housing in underutilized commercial and industrial core areas, as well as LTD in adjacent areas. </a:t>
            </a:r>
          </a:p>
          <a:p>
            <a:pPr marL="342900" indent="-342900" eaLnBrk="0" fontAlgn="base" hangingPunct="0">
              <a:spcBef>
                <a:spcPct val="0"/>
              </a:spcBef>
              <a:spcAft>
                <a:spcPct val="0"/>
              </a:spcAft>
              <a:buFont typeface="+mj-lt"/>
              <a:buAutoNum type="arabicPeriod"/>
            </a:pPr>
            <a:r>
              <a:rPr lang="en-US" sz="1300" b="1" dirty="0"/>
              <a:t>Short and simple land use rules</a:t>
            </a:r>
            <a:r>
              <a:rPr lang="en-US" sz="1300" dirty="0"/>
              <a:t>, fast permitting, and less expensive building standards. </a:t>
            </a:r>
          </a:p>
          <a:p>
            <a:pPr eaLnBrk="0" fontAlgn="base" hangingPunct="0">
              <a:spcBef>
                <a:spcPct val="0"/>
              </a:spcBef>
              <a:spcAft>
                <a:spcPct val="0"/>
              </a:spcAft>
            </a:pPr>
            <a:endParaRPr lang="en-US" altLang="en-US" sz="800" dirty="0"/>
          </a:p>
          <a:p>
            <a:pPr eaLnBrk="0" fontAlgn="base" hangingPunct="0">
              <a:spcBef>
                <a:spcPct val="0"/>
              </a:spcBef>
              <a:spcAft>
                <a:spcPct val="0"/>
              </a:spcAft>
            </a:pPr>
            <a:r>
              <a:rPr lang="en-US" altLang="en-US" sz="1300" dirty="0"/>
              <a:t>Implementing these policies would unleash American ingenuity and enterprise by allowing builders of all sizes to build abundant market-rate housing over time thereby increasing the housing stock by about 2% per year. </a:t>
            </a:r>
          </a:p>
          <a:p>
            <a:pPr eaLnBrk="0" fontAlgn="base" hangingPunct="0">
              <a:spcBef>
                <a:spcPct val="0"/>
              </a:spcBef>
              <a:spcAft>
                <a:spcPct val="0"/>
              </a:spcAft>
            </a:pPr>
            <a:endParaRPr lang="en-US" altLang="en-US" sz="800" dirty="0"/>
          </a:p>
          <a:p>
            <a:pPr eaLnBrk="0" fontAlgn="base" hangingPunct="0">
              <a:spcBef>
                <a:spcPct val="0"/>
              </a:spcBef>
              <a:spcAft>
                <a:spcPct val="0"/>
              </a:spcAft>
            </a:pPr>
            <a:r>
              <a:rPr lang="en-US" sz="1300" b="1" dirty="0"/>
              <a:t>Legalize and they will build</a:t>
            </a:r>
            <a:r>
              <a:rPr lang="en-US" sz="1300" b="1" dirty="0" smtClean="0"/>
              <a:t>!</a:t>
            </a:r>
            <a:endParaRPr lang="en-US" sz="1300" b="1" dirty="0"/>
          </a:p>
        </p:txBody>
      </p:sp>
      <p:sp>
        <p:nvSpPr>
          <p:cNvPr id="6" name="TextBox 5">
            <a:extLst>
              <a:ext uri="{FF2B5EF4-FFF2-40B4-BE49-F238E27FC236}">
                <a16:creationId xmlns:a16="http://schemas.microsoft.com/office/drawing/2014/main" id="{21D20790-CF15-C39D-54C4-AA399F51AB9B}"/>
              </a:ext>
            </a:extLst>
          </p:cNvPr>
          <p:cNvSpPr txBox="1"/>
          <p:nvPr/>
        </p:nvSpPr>
        <p:spPr>
          <a:xfrm>
            <a:off x="4512733" y="435924"/>
            <a:ext cx="2662015" cy="292388"/>
          </a:xfrm>
          <a:prstGeom prst="rect">
            <a:avLst/>
          </a:prstGeom>
          <a:noFill/>
        </p:spPr>
        <p:txBody>
          <a:bodyPr wrap="square">
            <a:spAutoFit/>
          </a:bodyPr>
          <a:lstStyle/>
          <a:p>
            <a:r>
              <a:rPr lang="en-US" sz="1300" b="1" dirty="0"/>
              <a:t>List of case </a:t>
            </a:r>
            <a:r>
              <a:rPr lang="en-US" sz="1300" b="1" dirty="0" smtClean="0"/>
              <a:t>studies: </a:t>
            </a:r>
            <a:endParaRPr lang="en-US" sz="1300" b="1" dirty="0"/>
          </a:p>
        </p:txBody>
      </p:sp>
      <p:sp>
        <p:nvSpPr>
          <p:cNvPr id="8" name="TextBox 7"/>
          <p:cNvSpPr txBox="1"/>
          <p:nvPr/>
        </p:nvSpPr>
        <p:spPr>
          <a:xfrm>
            <a:off x="4512733" y="702417"/>
            <a:ext cx="4209861" cy="6093976"/>
          </a:xfrm>
          <a:prstGeom prst="rect">
            <a:avLst/>
          </a:prstGeom>
          <a:noFill/>
        </p:spPr>
        <p:txBody>
          <a:bodyPr wrap="square" rtlCol="0">
            <a:spAutoFit/>
          </a:bodyPr>
          <a:lstStyle/>
          <a:p>
            <a:pPr marL="342900" indent="-342900">
              <a:buAutoNum type="arabicPeriod"/>
            </a:pPr>
            <a:r>
              <a:rPr lang="en-US" sz="1300" u="sng" dirty="0">
                <a:hlinkClick r:id="rId2"/>
              </a:rPr>
              <a:t>Anaheim</a:t>
            </a:r>
            <a:endParaRPr lang="en-US" sz="1300" dirty="0"/>
          </a:p>
          <a:p>
            <a:pPr marL="342900" indent="-342900">
              <a:buAutoNum type="arabicPeriod"/>
            </a:pPr>
            <a:r>
              <a:rPr lang="en-US" sz="1300" u="sng" dirty="0">
                <a:hlinkClick r:id="rId3"/>
              </a:rPr>
              <a:t>California</a:t>
            </a:r>
            <a:endParaRPr lang="en-US" sz="1300" dirty="0"/>
          </a:p>
          <a:p>
            <a:pPr marL="342900" indent="-342900">
              <a:buAutoNum type="arabicPeriod"/>
            </a:pPr>
            <a:r>
              <a:rPr lang="en-US" sz="1300" u="sng" dirty="0">
                <a:hlinkClick r:id="rId4"/>
              </a:rPr>
              <a:t>Charlotte</a:t>
            </a:r>
            <a:endParaRPr lang="en-US" sz="1300" dirty="0"/>
          </a:p>
          <a:p>
            <a:pPr marL="342900" indent="-342900">
              <a:buAutoNum type="arabicPeriod"/>
            </a:pPr>
            <a:r>
              <a:rPr lang="en-US" sz="1300" u="sng" dirty="0" smtClean="0">
                <a:hlinkClick r:id="rId5"/>
              </a:rPr>
              <a:t>Cherry Creek &amp; Denver</a:t>
            </a:r>
            <a:endParaRPr lang="en-US" sz="1300" dirty="0"/>
          </a:p>
          <a:p>
            <a:pPr marL="342900" indent="-342900">
              <a:buAutoNum type="arabicPeriod"/>
            </a:pPr>
            <a:r>
              <a:rPr lang="en-US" sz="1300" u="sng" dirty="0">
                <a:hlinkClick r:id="rId6"/>
              </a:rPr>
              <a:t>Fargo</a:t>
            </a:r>
            <a:endParaRPr lang="en-US" sz="1300" dirty="0"/>
          </a:p>
          <a:p>
            <a:pPr marL="342900" indent="-342900">
              <a:buAutoNum type="arabicPeriod"/>
            </a:pPr>
            <a:r>
              <a:rPr lang="en-US" sz="1300" dirty="0">
                <a:hlinkClick r:id="rId7"/>
              </a:rPr>
              <a:t>Filtering: Theory and Practice</a:t>
            </a:r>
            <a:endParaRPr lang="en-US" sz="1300" dirty="0"/>
          </a:p>
          <a:p>
            <a:pPr marL="342900" indent="-342900">
              <a:buAutoNum type="arabicPeriod"/>
            </a:pPr>
            <a:r>
              <a:rPr lang="en-US" sz="1300" u="sng" dirty="0" smtClean="0">
                <a:hlinkClick r:id="rId8"/>
              </a:rPr>
              <a:t>Houston</a:t>
            </a:r>
            <a:endParaRPr lang="en-US" sz="1300" dirty="0"/>
          </a:p>
          <a:p>
            <a:pPr marL="342900" indent="-342900">
              <a:buAutoNum type="arabicPeriod"/>
            </a:pPr>
            <a:r>
              <a:rPr lang="en-US" sz="1300" dirty="0">
                <a:hlinkClick r:id="rId9"/>
              </a:rPr>
              <a:t>Institutional Landlords</a:t>
            </a:r>
            <a:endParaRPr lang="en-US" sz="1300" dirty="0"/>
          </a:p>
          <a:p>
            <a:pPr marL="342900" indent="-342900">
              <a:buAutoNum type="arabicPeriod"/>
            </a:pPr>
            <a:r>
              <a:rPr lang="en-US" sz="1300" u="sng" dirty="0">
                <a:hlinkClick r:id="rId10"/>
              </a:rPr>
              <a:t>Los Angeles</a:t>
            </a:r>
            <a:endParaRPr lang="en-US" sz="1300" u="sng" dirty="0"/>
          </a:p>
          <a:p>
            <a:pPr marL="342900" indent="-342900">
              <a:buAutoNum type="arabicPeriod"/>
            </a:pPr>
            <a:r>
              <a:rPr lang="en-US" sz="1300" dirty="0">
                <a:hlinkClick r:id="rId11"/>
              </a:rPr>
              <a:t>Los Angeles Metro: McMansionization</a:t>
            </a:r>
            <a:endParaRPr lang="en-US" sz="1300" dirty="0"/>
          </a:p>
          <a:p>
            <a:pPr marL="342900" indent="-342900">
              <a:buAutoNum type="arabicPeriod"/>
            </a:pPr>
            <a:r>
              <a:rPr lang="en-US" sz="1300" dirty="0" smtClean="0">
                <a:hlinkClick r:id="rId12"/>
              </a:rPr>
              <a:t>Minneapolis</a:t>
            </a:r>
            <a:endParaRPr lang="en-US" sz="1300" dirty="0" smtClean="0"/>
          </a:p>
          <a:p>
            <a:pPr marL="342900" indent="-342900">
              <a:buAutoNum type="arabicPeriod"/>
            </a:pPr>
            <a:r>
              <a:rPr lang="en-US" sz="1300" dirty="0" smtClean="0">
                <a:hlinkClick r:id="rId13"/>
              </a:rPr>
              <a:t>Nashville</a:t>
            </a:r>
            <a:r>
              <a:rPr lang="en-US" sz="1300" dirty="0" smtClean="0"/>
              <a:t> (Study by Charles Gardner, Mercatus Center)</a:t>
            </a:r>
            <a:endParaRPr lang="en-US" sz="1300" dirty="0"/>
          </a:p>
          <a:p>
            <a:pPr marL="342900" indent="-342900">
              <a:buAutoNum type="arabicPeriod"/>
            </a:pPr>
            <a:r>
              <a:rPr lang="en-US" sz="1300" dirty="0">
                <a:hlinkClick r:id="rId14"/>
              </a:rPr>
              <a:t>San Jose Metro</a:t>
            </a:r>
            <a:endParaRPr lang="en-US" sz="1300" dirty="0"/>
          </a:p>
          <a:p>
            <a:pPr marL="342900" indent="-342900">
              <a:buAutoNum type="arabicPeriod"/>
            </a:pPr>
            <a:r>
              <a:rPr lang="en-US" sz="1300" dirty="0">
                <a:hlinkClick r:id="rId15"/>
              </a:rPr>
              <a:t>Palisades Park</a:t>
            </a:r>
            <a:endParaRPr lang="en-US" sz="1300" dirty="0"/>
          </a:p>
          <a:p>
            <a:pPr marL="342900" indent="-342900">
              <a:buAutoNum type="arabicPeriod"/>
            </a:pPr>
            <a:r>
              <a:rPr lang="en-US" sz="1300" u="sng" dirty="0">
                <a:hlinkClick r:id="rId16"/>
              </a:rPr>
              <a:t>Philadelphia</a:t>
            </a:r>
            <a:endParaRPr lang="en-US" sz="1300" dirty="0"/>
          </a:p>
          <a:p>
            <a:pPr marL="342900" indent="-342900">
              <a:buAutoNum type="arabicPeriod"/>
            </a:pPr>
            <a:r>
              <a:rPr lang="en-US" sz="1300" u="sng" dirty="0">
                <a:hlinkClick r:id="rId17"/>
              </a:rPr>
              <a:t>Phoenix &amp; Arizona</a:t>
            </a:r>
            <a:endParaRPr lang="en-US" sz="1300" u="sng" dirty="0">
              <a:solidFill>
                <a:srgbClr val="467886"/>
              </a:solidFill>
            </a:endParaRPr>
          </a:p>
          <a:p>
            <a:pPr marL="342900" indent="-342900">
              <a:buAutoNum type="arabicPeriod"/>
            </a:pPr>
            <a:r>
              <a:rPr lang="en-US" sz="1300" u="sng" dirty="0">
                <a:hlinkClick r:id="rId18"/>
              </a:rPr>
              <a:t>Raleigh</a:t>
            </a:r>
            <a:endParaRPr lang="en-US" sz="1300" dirty="0"/>
          </a:p>
          <a:p>
            <a:pPr marL="342900" indent="-342900">
              <a:buAutoNum type="arabicPeriod"/>
            </a:pPr>
            <a:r>
              <a:rPr lang="en-US" sz="1300" dirty="0">
                <a:hlinkClick r:id="rId19"/>
              </a:rPr>
              <a:t>San Diego ADU Construction</a:t>
            </a:r>
            <a:endParaRPr lang="en-US" sz="1300" dirty="0"/>
          </a:p>
          <a:p>
            <a:pPr marL="342900" indent="-342900">
              <a:buAutoNum type="arabicPeriod"/>
            </a:pPr>
            <a:r>
              <a:rPr lang="en-US" sz="1300" u="sng" dirty="0">
                <a:hlinkClick r:id="rId20"/>
              </a:rPr>
              <a:t>Sarasota</a:t>
            </a:r>
            <a:endParaRPr lang="en-US" sz="1300" dirty="0"/>
          </a:p>
          <a:p>
            <a:pPr marL="342900" indent="-342900">
              <a:buAutoNum type="arabicPeriod"/>
            </a:pPr>
            <a:r>
              <a:rPr lang="en-US" sz="1300" dirty="0"/>
              <a:t>Sarasota: </a:t>
            </a:r>
            <a:r>
              <a:rPr lang="en-US" sz="1300" dirty="0">
                <a:hlinkClick r:id="rId21"/>
              </a:rPr>
              <a:t>City</a:t>
            </a:r>
            <a:r>
              <a:rPr lang="en-US" sz="1300" dirty="0"/>
              <a:t> &amp; </a:t>
            </a:r>
            <a:r>
              <a:rPr lang="en-US" sz="1300" dirty="0">
                <a:hlinkClick r:id="rId22"/>
              </a:rPr>
              <a:t>Livable Urban Villages</a:t>
            </a:r>
            <a:endParaRPr lang="en-US" sz="1300" dirty="0">
              <a:solidFill>
                <a:srgbClr val="000000"/>
              </a:solidFill>
            </a:endParaRPr>
          </a:p>
          <a:p>
            <a:pPr marL="342900" indent="-342900">
              <a:buFontTx/>
              <a:buAutoNum type="arabicPeriod"/>
            </a:pPr>
            <a:r>
              <a:rPr lang="en-US" sz="1300" dirty="0" smtClean="0">
                <a:hlinkClick r:id="rId23"/>
              </a:rPr>
              <a:t>Seattle: Low-Rise Multifamily and Housing Supply</a:t>
            </a:r>
            <a:endParaRPr lang="en-US" sz="1300" dirty="0"/>
          </a:p>
          <a:p>
            <a:pPr marL="342900" indent="-342900">
              <a:buAutoNum type="arabicPeriod"/>
            </a:pPr>
            <a:r>
              <a:rPr lang="en-US" sz="1300" dirty="0">
                <a:hlinkClick r:id="rId24"/>
              </a:rPr>
              <a:t>Short-Term Rentals</a:t>
            </a:r>
            <a:endParaRPr lang="en-US" sz="1300" dirty="0"/>
          </a:p>
          <a:p>
            <a:pPr marL="342900" indent="-342900">
              <a:buFontTx/>
              <a:buAutoNum type="arabicPeriod"/>
            </a:pPr>
            <a:r>
              <a:rPr lang="en-US" sz="1300" u="sng" dirty="0">
                <a:hlinkClick r:id="rId25"/>
              </a:rPr>
              <a:t>Single-Room Occupancy Units (SROs)</a:t>
            </a:r>
            <a:endParaRPr lang="en-US" sz="1300" u="sng" dirty="0">
              <a:solidFill>
                <a:srgbClr val="000000"/>
              </a:solidFill>
            </a:endParaRPr>
          </a:p>
          <a:p>
            <a:pPr marL="342900" indent="-342900">
              <a:buAutoNum type="arabicPeriod"/>
            </a:pPr>
            <a:r>
              <a:rPr lang="en-US" sz="1300" u="sng" dirty="0">
                <a:hlinkClick r:id="rId26"/>
              </a:rPr>
              <a:t>Tokyo</a:t>
            </a:r>
            <a:endParaRPr lang="en-US" sz="1300" dirty="0"/>
          </a:p>
          <a:p>
            <a:pPr marL="342900" indent="-342900">
              <a:buAutoNum type="arabicPeriod"/>
            </a:pPr>
            <a:r>
              <a:rPr lang="en-US" sz="1300" u="sng" dirty="0">
                <a:hlinkClick r:id="rId27"/>
              </a:rPr>
              <a:t>Traditional Housing Subsidy Programs and Inclusionary </a:t>
            </a:r>
            <a:r>
              <a:rPr lang="en-US" sz="1300" u="sng" dirty="0" smtClean="0">
                <a:hlinkClick r:id="rId27"/>
              </a:rPr>
              <a:t>Zoning</a:t>
            </a:r>
            <a:endParaRPr lang="en-US" sz="1300" u="sng" dirty="0" smtClean="0"/>
          </a:p>
          <a:p>
            <a:pPr marL="342900" indent="-342900">
              <a:buAutoNum type="arabicPeriod"/>
            </a:pPr>
            <a:r>
              <a:rPr lang="en-US" sz="1300" u="sng" dirty="0" smtClean="0">
                <a:hlinkClick r:id="rId28"/>
              </a:rPr>
              <a:t>Unleashing the Swarm</a:t>
            </a:r>
            <a:endParaRPr lang="en-US" sz="1300" u="sng" dirty="0" smtClean="0"/>
          </a:p>
          <a:p>
            <a:pPr marL="342900" indent="-342900">
              <a:buAutoNum type="arabicPeriod"/>
            </a:pPr>
            <a:r>
              <a:rPr lang="en-US" sz="1300" u="sng" dirty="0" smtClean="0">
                <a:solidFill>
                  <a:srgbClr val="000000"/>
                </a:solidFill>
                <a:hlinkClick r:id="rId29"/>
              </a:rPr>
              <a:t>Utah</a:t>
            </a:r>
            <a:endParaRPr lang="en-US" sz="1300" u="sng" dirty="0">
              <a:solidFill>
                <a:srgbClr val="000000"/>
              </a:solidFill>
            </a:endParaRPr>
          </a:p>
          <a:p>
            <a:pPr marL="342900" indent="-342900">
              <a:buAutoNum type="arabicPeriod"/>
            </a:pPr>
            <a:r>
              <a:rPr lang="en-US" sz="1300" u="sng" dirty="0">
                <a:hlinkClick r:id="rId30"/>
              </a:rPr>
              <a:t>Vienna, Austria</a:t>
            </a:r>
            <a:endParaRPr lang="en-US" sz="1300" u="sng" dirty="0">
              <a:solidFill>
                <a:srgbClr val="000000"/>
              </a:solidFill>
            </a:endParaRPr>
          </a:p>
          <a:p>
            <a:pPr marL="342900" indent="-342900">
              <a:buAutoNum type="arabicPeriod"/>
            </a:pPr>
            <a:endParaRPr lang="en-US" sz="1300" dirty="0"/>
          </a:p>
        </p:txBody>
      </p:sp>
    </p:spTree>
    <p:extLst>
      <p:ext uri="{BB962C8B-B14F-4D97-AF65-F5344CB8AC3E}">
        <p14:creationId xmlns:p14="http://schemas.microsoft.com/office/powerpoint/2010/main" val="13924572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9B0109-0DFA-4CD3-BBF8-0D1B2706CB64}" type="slidenum">
              <a:rPr lang="en-US" smtClean="0"/>
              <a:t>2</a:t>
            </a:fld>
            <a:endParaRPr lang="en-US"/>
          </a:p>
        </p:txBody>
      </p:sp>
      <p:sp>
        <p:nvSpPr>
          <p:cNvPr id="12" name="TextBox 11"/>
          <p:cNvSpPr txBox="1"/>
          <p:nvPr/>
        </p:nvSpPr>
        <p:spPr>
          <a:xfrm>
            <a:off x="461633" y="99874"/>
            <a:ext cx="7651588" cy="353943"/>
          </a:xfrm>
          <a:prstGeom prst="rect">
            <a:avLst/>
          </a:prstGeom>
          <a:noFill/>
        </p:spPr>
        <p:txBody>
          <a:bodyPr wrap="square" rtlCol="0">
            <a:spAutoFit/>
          </a:bodyPr>
          <a:lstStyle/>
          <a:p>
            <a:r>
              <a:rPr lang="en-US" sz="1700" b="1" dirty="0" smtClean="0">
                <a:cs typeface="Arial" panose="020B0604020202020204" pitchFamily="34" charset="0"/>
              </a:rPr>
              <a:t>Spoiler Alert:</a:t>
            </a:r>
            <a:endParaRPr lang="en-US" sz="1700" b="1" dirty="0"/>
          </a:p>
        </p:txBody>
      </p:sp>
      <p:cxnSp>
        <p:nvCxnSpPr>
          <p:cNvPr id="13" name="Straight Connector 12"/>
          <p:cNvCxnSpPr/>
          <p:nvPr/>
        </p:nvCxnSpPr>
        <p:spPr>
          <a:xfrm>
            <a:off x="536448" y="480346"/>
            <a:ext cx="8023860" cy="0"/>
          </a:xfrm>
          <a:prstGeom prst="line">
            <a:avLst/>
          </a:prstGeom>
          <a:ln w="28575">
            <a:solidFill>
              <a:srgbClr val="008CCC"/>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61259" y="603783"/>
            <a:ext cx="8580664" cy="6001643"/>
          </a:xfrm>
          <a:prstGeom prst="rect">
            <a:avLst/>
          </a:prstGeom>
          <a:noFill/>
        </p:spPr>
        <p:txBody>
          <a:bodyPr wrap="square" rtlCol="0">
            <a:spAutoFit/>
          </a:bodyPr>
          <a:lstStyle/>
          <a:p>
            <a:pPr>
              <a:spcAft>
                <a:spcPts val="600"/>
              </a:spcAft>
            </a:pPr>
            <a:r>
              <a:rPr lang="en-US" sz="1400" dirty="0" smtClean="0"/>
              <a:t>T</a:t>
            </a:r>
            <a:r>
              <a:rPr lang="en-US" sz="1400" dirty="0"/>
              <a:t>he </a:t>
            </a:r>
            <a:r>
              <a:rPr lang="en-US" sz="1400" dirty="0" smtClean="0">
                <a:hlinkClick r:id="rId2"/>
              </a:rPr>
              <a:t> Virginia Joint Legislative Audit and Review Commission's</a:t>
            </a:r>
            <a:r>
              <a:rPr lang="en-US" sz="1400" dirty="0" smtClean="0"/>
              <a:t> report to </a:t>
            </a:r>
            <a:r>
              <a:rPr lang="en-US" sz="1400" dirty="0" smtClean="0"/>
              <a:t>the Legislature </a:t>
            </a:r>
            <a:r>
              <a:rPr lang="en-US" sz="1400" dirty="0" smtClean="0"/>
              <a:t>contained 18 recommendations: </a:t>
            </a:r>
            <a:endParaRPr lang="en-US" sz="1400" dirty="0"/>
          </a:p>
          <a:p>
            <a:pPr marL="742950" lvl="1" indent="-285750">
              <a:spcAft>
                <a:spcPts val="600"/>
              </a:spcAft>
              <a:buFont typeface="Arial" panose="020B0604020202020204" pitchFamily="34" charset="0"/>
              <a:buChar char="•"/>
            </a:pPr>
            <a:r>
              <a:rPr lang="en-US" sz="1400" dirty="0" smtClean="0"/>
              <a:t>These recommendations are almost exclusively focused on plans and reports (11), increased housing subsidies (2), and increased inclusionary/income limited housing (4).</a:t>
            </a:r>
          </a:p>
          <a:p>
            <a:pPr lvl="1">
              <a:spcAft>
                <a:spcPts val="600"/>
              </a:spcAft>
            </a:pPr>
            <a:endParaRPr lang="en-US" sz="1000" dirty="0" smtClean="0"/>
          </a:p>
          <a:p>
            <a:pPr>
              <a:spcAft>
                <a:spcPts val="600"/>
              </a:spcAft>
            </a:pPr>
            <a:r>
              <a:rPr lang="en-US" sz="1400" dirty="0" smtClean="0"/>
              <a:t>The </a:t>
            </a:r>
            <a:r>
              <a:rPr lang="en-US" sz="1400" dirty="0"/>
              <a:t>solution requires, not more plans and reports, but rather simple, bold action to unleash the private market’s innate ability to provide housing abundance </a:t>
            </a:r>
            <a:r>
              <a:rPr lang="en-US" sz="1400" dirty="0" smtClean="0"/>
              <a:t>without top down plans, </a:t>
            </a:r>
            <a:r>
              <a:rPr lang="en-US" sz="1400" dirty="0"/>
              <a:t>site-based housing </a:t>
            </a:r>
            <a:r>
              <a:rPr lang="en-US" sz="1400" dirty="0" smtClean="0"/>
              <a:t>subsidies, income limits,  </a:t>
            </a:r>
            <a:r>
              <a:rPr lang="en-US" sz="1400" dirty="0"/>
              <a:t>or inclusionary zoning’s cross-subsidies.</a:t>
            </a:r>
          </a:p>
          <a:p>
            <a:pPr>
              <a:spcAft>
                <a:spcPts val="600"/>
              </a:spcAft>
            </a:pPr>
            <a:endParaRPr lang="en-US" sz="1000" dirty="0" smtClean="0"/>
          </a:p>
          <a:p>
            <a:pPr>
              <a:spcAft>
                <a:spcPts val="600"/>
              </a:spcAft>
            </a:pPr>
            <a:r>
              <a:rPr lang="en-US" sz="1400" dirty="0" smtClean="0"/>
              <a:t>"</a:t>
            </a:r>
            <a:r>
              <a:rPr lang="en-US" sz="1400" dirty="0"/>
              <a:t>We have to move beyond the narrow, almost futile task of </a:t>
            </a:r>
            <a:r>
              <a:rPr lang="en-US" sz="1400" b="1" dirty="0"/>
              <a:t>making affordable [subsidized] housing </a:t>
            </a:r>
            <a:r>
              <a:rPr lang="en-US" sz="1400" dirty="0"/>
              <a:t>and start working on the broader and more meaningful effort of </a:t>
            </a:r>
            <a:r>
              <a:rPr lang="en-US" sz="1400" b="1" dirty="0"/>
              <a:t>making housing affordable</a:t>
            </a:r>
            <a:r>
              <a:rPr lang="en-US" sz="1400" dirty="0"/>
              <a:t>.“</a:t>
            </a:r>
            <a:r>
              <a:rPr lang="en-US" sz="1400" dirty="0">
                <a:cs typeface="Calibri"/>
              </a:rPr>
              <a:t> </a:t>
            </a:r>
            <a:r>
              <a:rPr lang="en-US" sz="1400" dirty="0">
                <a:hlinkClick r:id="rId3"/>
              </a:rPr>
              <a:t>Charles </a:t>
            </a:r>
            <a:r>
              <a:rPr lang="en-US" sz="1400" dirty="0" err="1">
                <a:hlinkClick r:id="rId3"/>
              </a:rPr>
              <a:t>Marohn</a:t>
            </a:r>
            <a:r>
              <a:rPr lang="en-US" sz="1400" dirty="0">
                <a:hlinkClick r:id="rId3"/>
              </a:rPr>
              <a:t>, founder of </a:t>
            </a:r>
            <a:r>
              <a:rPr lang="en-US" sz="1400" dirty="0" err="1">
                <a:hlinkClick r:id="rId3"/>
              </a:rPr>
              <a:t>Strongtowns</a:t>
            </a:r>
            <a:r>
              <a:rPr lang="en-US" sz="1400" dirty="0"/>
              <a:t> </a:t>
            </a:r>
            <a:endParaRPr lang="en-US" sz="1400" dirty="0">
              <a:ea typeface="Calibri"/>
              <a:cs typeface="Calibri"/>
            </a:endParaRPr>
          </a:p>
          <a:p>
            <a:pPr>
              <a:spcAft>
                <a:spcPts val="600"/>
              </a:spcAft>
            </a:pPr>
            <a:endParaRPr lang="en-US" sz="1000" dirty="0" smtClean="0"/>
          </a:p>
          <a:p>
            <a:pPr>
              <a:spcAft>
                <a:spcPts val="600"/>
              </a:spcAft>
            </a:pPr>
            <a:r>
              <a:rPr lang="en-US" sz="1400" dirty="0" smtClean="0"/>
              <a:t>Today</a:t>
            </a:r>
            <a:r>
              <a:rPr lang="en-US" sz="1400" dirty="0" smtClean="0"/>
              <a:t>, I will:</a:t>
            </a:r>
          </a:p>
          <a:p>
            <a:pPr marL="742950" lvl="1" indent="-285750">
              <a:spcAft>
                <a:spcPts val="600"/>
              </a:spcAft>
              <a:buFont typeface="Arial" panose="020B0604020202020204" pitchFamily="34" charset="0"/>
              <a:buChar char="•"/>
            </a:pPr>
            <a:r>
              <a:rPr lang="en-US" sz="1400" dirty="0" smtClean="0"/>
              <a:t>Lay out </a:t>
            </a:r>
            <a:r>
              <a:rPr lang="en-US" sz="1400" dirty="0" smtClean="0"/>
              <a:t>some of the</a:t>
            </a:r>
            <a:r>
              <a:rPr lang="en-US" sz="1400" dirty="0" smtClean="0"/>
              <a:t> </a:t>
            </a:r>
            <a:r>
              <a:rPr lang="en-US" sz="1400" dirty="0" smtClean="0"/>
              <a:t>housing supply challenges </a:t>
            </a:r>
            <a:r>
              <a:rPr lang="en-US" sz="1400" dirty="0" smtClean="0"/>
              <a:t>Virginia </a:t>
            </a:r>
            <a:r>
              <a:rPr lang="en-US" sz="1400" dirty="0" smtClean="0"/>
              <a:t>faces in order to maintain its future potential for prosperity.</a:t>
            </a:r>
          </a:p>
          <a:p>
            <a:pPr marL="742950" lvl="1" indent="-285750">
              <a:spcAft>
                <a:spcPts val="600"/>
              </a:spcAft>
              <a:buFont typeface="Arial" panose="020B0604020202020204" pitchFamily="34" charset="0"/>
              <a:buChar char="•"/>
            </a:pPr>
            <a:r>
              <a:rPr lang="en-US" sz="1400" dirty="0"/>
              <a:t>How light-touch </a:t>
            </a:r>
            <a:r>
              <a:rPr lang="en-US" sz="1400" dirty="0" smtClean="0"/>
              <a:t>density </a:t>
            </a:r>
            <a:r>
              <a:rPr lang="en-US" sz="1400" dirty="0"/>
              <a:t>and Livable Urban Villages </a:t>
            </a:r>
            <a:r>
              <a:rPr lang="en-US" sz="1400" dirty="0" smtClean="0"/>
              <a:t>can ignite </a:t>
            </a:r>
            <a:r>
              <a:rPr lang="en-US" sz="1400" dirty="0" smtClean="0"/>
              <a:t>Virginia’s </a:t>
            </a:r>
            <a:r>
              <a:rPr lang="en-US" sz="1400" dirty="0"/>
              <a:t>H</a:t>
            </a:r>
            <a:r>
              <a:rPr lang="en-US" sz="1400" dirty="0" smtClean="0"/>
              <a:t>ousing </a:t>
            </a:r>
            <a:r>
              <a:rPr lang="en-US" sz="1400" dirty="0"/>
              <a:t>A</a:t>
            </a:r>
            <a:r>
              <a:rPr lang="en-US" sz="1400" dirty="0" smtClean="0"/>
              <a:t>bundance Sequence, and</a:t>
            </a:r>
          </a:p>
          <a:p>
            <a:pPr marL="742950" lvl="1" indent="-285750">
              <a:spcAft>
                <a:spcPts val="600"/>
              </a:spcAft>
              <a:buFont typeface="Arial" panose="020B0604020202020204" pitchFamily="34" charset="0"/>
              <a:buChar char="•"/>
            </a:pPr>
            <a:r>
              <a:rPr lang="en-US" sz="1400" dirty="0" smtClean="0"/>
              <a:t>Outline the key components in </a:t>
            </a:r>
            <a:r>
              <a:rPr lang="en-US" sz="1400" dirty="0" smtClean="0"/>
              <a:t>Virginia’s </a:t>
            </a:r>
            <a:r>
              <a:rPr lang="en-US" sz="1400" dirty="0" smtClean="0"/>
              <a:t>Housing Success Playbook.  </a:t>
            </a:r>
          </a:p>
          <a:p>
            <a:pPr marL="285750" indent="-285750">
              <a:spcAft>
                <a:spcPts val="600"/>
              </a:spcAft>
              <a:buFont typeface="Arial" panose="020B0604020202020204" pitchFamily="34" charset="0"/>
              <a:buChar char="•"/>
            </a:pPr>
            <a:r>
              <a:rPr lang="en-US" sz="1400" dirty="0" smtClean="0"/>
              <a:t>Virginia’s </a:t>
            </a:r>
            <a:r>
              <a:rPr lang="en-US" sz="1400" dirty="0" smtClean="0"/>
              <a:t>legislature, governor, and municipalities </a:t>
            </a:r>
            <a:r>
              <a:rPr lang="en-US" sz="1400" dirty="0"/>
              <a:t>are at a historic </a:t>
            </a:r>
            <a:r>
              <a:rPr lang="en-US" sz="1400" dirty="0" smtClean="0"/>
              <a:t>crossroads: </a:t>
            </a:r>
          </a:p>
          <a:p>
            <a:pPr marL="742950" lvl="1" indent="-285750">
              <a:spcAft>
                <a:spcPts val="600"/>
              </a:spcAft>
              <a:buFont typeface="Arial" panose="020B0604020202020204" pitchFamily="34" charset="0"/>
              <a:buChar char="•"/>
            </a:pPr>
            <a:r>
              <a:rPr lang="en-US" sz="1400" dirty="0" smtClean="0"/>
              <a:t>Path 1: L</a:t>
            </a:r>
            <a:r>
              <a:rPr lang="en-US" sz="1400" dirty="0" smtClean="0"/>
              <a:t>arge </a:t>
            </a:r>
            <a:r>
              <a:rPr lang="en-US" sz="1400" dirty="0"/>
              <a:t>lot </a:t>
            </a:r>
            <a:r>
              <a:rPr lang="en-US" sz="1400" dirty="0" smtClean="0"/>
              <a:t>single-family detached = </a:t>
            </a:r>
            <a:r>
              <a:rPr lang="en-US" sz="1400" dirty="0"/>
              <a:t>unaffordability and </a:t>
            </a:r>
            <a:r>
              <a:rPr lang="en-US" sz="1400" dirty="0" smtClean="0"/>
              <a:t>home scarcity</a:t>
            </a:r>
          </a:p>
          <a:p>
            <a:pPr marL="742950" lvl="1" indent="-285750">
              <a:spcAft>
                <a:spcPts val="600"/>
              </a:spcAft>
              <a:buFont typeface="Arial" panose="020B0604020202020204" pitchFamily="34" charset="0"/>
              <a:buChar char="•"/>
            </a:pPr>
            <a:r>
              <a:rPr lang="en-US" sz="1400" dirty="0" smtClean="0"/>
              <a:t>Path 2: Light-touch </a:t>
            </a:r>
            <a:r>
              <a:rPr lang="en-US" sz="1400" dirty="0" smtClean="0"/>
              <a:t>density and Livable Urban Villages = </a:t>
            </a:r>
            <a:r>
              <a:rPr lang="en-US" sz="1400" dirty="0"/>
              <a:t>affordability and </a:t>
            </a:r>
            <a:r>
              <a:rPr lang="en-US" sz="1400" dirty="0" smtClean="0"/>
              <a:t>home abundance</a:t>
            </a:r>
            <a:r>
              <a:rPr lang="en-US" sz="1400" dirty="0" smtClean="0"/>
              <a:t>.</a:t>
            </a:r>
          </a:p>
          <a:p>
            <a:pPr marL="285750" indent="-285750">
              <a:spcAft>
                <a:spcPts val="600"/>
              </a:spcAft>
              <a:buFont typeface="Arial" panose="020B0604020202020204" pitchFamily="34" charset="0"/>
              <a:buChar char="•"/>
            </a:pPr>
            <a:r>
              <a:rPr lang="en-US" sz="1400" dirty="0" smtClean="0"/>
              <a:t>In short, the </a:t>
            </a:r>
            <a:r>
              <a:rPr lang="en-US" sz="1400" dirty="0"/>
              <a:t>Legislature should consider options to increase zoning density on a wide scale within the state</a:t>
            </a:r>
            <a:r>
              <a:rPr lang="en-US" sz="1400" dirty="0" smtClean="0"/>
              <a:t>.</a:t>
            </a:r>
            <a:endParaRPr lang="en-US" sz="1400" dirty="0"/>
          </a:p>
        </p:txBody>
      </p:sp>
      <p:sp>
        <p:nvSpPr>
          <p:cNvPr id="41" name="TextBox 40"/>
          <p:cNvSpPr txBox="1"/>
          <p:nvPr/>
        </p:nvSpPr>
        <p:spPr>
          <a:xfrm>
            <a:off x="3501797" y="4940974"/>
            <a:ext cx="284914" cy="233425"/>
          </a:xfrm>
          <a:prstGeom prst="rect">
            <a:avLst/>
          </a:prstGeom>
          <a:noFill/>
        </p:spPr>
        <p:txBody>
          <a:bodyPr wrap="none" rtlCol="0">
            <a:spAutoFit/>
          </a:bodyPr>
          <a:lstStyle/>
          <a:p>
            <a:pPr marL="171450" indent="-171450">
              <a:buFont typeface="Arial" panose="020B0604020202020204" pitchFamily="34" charset="0"/>
              <a:buChar char="•"/>
            </a:pPr>
            <a:endParaRPr lang="en-US" sz="1200" i="1" dirty="0"/>
          </a:p>
        </p:txBody>
      </p:sp>
    </p:spTree>
    <p:extLst>
      <p:ext uri="{BB962C8B-B14F-4D97-AF65-F5344CB8AC3E}">
        <p14:creationId xmlns:p14="http://schemas.microsoft.com/office/powerpoint/2010/main" val="29282093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980218" y="6421753"/>
            <a:ext cx="946188" cy="283848"/>
          </a:xfrm>
        </p:spPr>
        <p:txBody>
          <a:bodyPr/>
          <a:lstStyle/>
          <a:p>
            <a:fld id="{AA64661E-BB1B-4562-AFE2-BCC756829917}" type="slidenum">
              <a:rPr lang="en-US" smtClean="0"/>
              <a:pPr/>
              <a:t>20</a:t>
            </a:fld>
            <a:endParaRPr lang="en-US" dirty="0"/>
          </a:p>
        </p:txBody>
      </p:sp>
      <p:sp>
        <p:nvSpPr>
          <p:cNvPr id="2" name="Rectangle 3"/>
          <p:cNvSpPr>
            <a:spLocks noChangeArrowheads="1"/>
          </p:cNvSpPr>
          <p:nvPr/>
        </p:nvSpPr>
        <p:spPr bwMode="auto">
          <a:xfrm>
            <a:off x="221673" y="1299444"/>
            <a:ext cx="8704733"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en-US" altLang="en-US" sz="1900" dirty="0">
                <a:ea typeface="Calibri" panose="020F0502020204030204" pitchFamily="34" charset="0"/>
                <a:cs typeface="Times New Roman" panose="02020603050405020304" pitchFamily="18" charset="0"/>
              </a:rPr>
              <a:t>Resolved:</a:t>
            </a:r>
            <a:r>
              <a:rPr lang="en-US" sz="1900" dirty="0"/>
              <a:t> Abundant Housing </a:t>
            </a:r>
            <a:r>
              <a:rPr lang="en-US" sz="1900" dirty="0" smtClean="0"/>
              <a:t>and Less Sprawl for </a:t>
            </a:r>
            <a:r>
              <a:rPr lang="en-US" sz="1900" dirty="0"/>
              <a:t>our Children &amp; Grandchildren</a:t>
            </a:r>
          </a:p>
          <a:p>
            <a:pPr lvl="0" eaLnBrk="0" fontAlgn="base" hangingPunct="0">
              <a:spcBef>
                <a:spcPct val="0"/>
              </a:spcBef>
              <a:spcAft>
                <a:spcPct val="0"/>
              </a:spcAft>
            </a:pPr>
            <a:endParaRPr lang="en-US" sz="300" dirty="0"/>
          </a:p>
          <a:p>
            <a:pPr lvl="0" eaLnBrk="0" fontAlgn="base" hangingPunct="0">
              <a:spcBef>
                <a:spcPct val="0"/>
              </a:spcBef>
              <a:spcAft>
                <a:spcPct val="0"/>
              </a:spcAft>
            </a:pPr>
            <a:r>
              <a:rPr lang="en-US" altLang="en-US" sz="1000" dirty="0"/>
              <a:t>	</a:t>
            </a:r>
            <a:r>
              <a:rPr lang="en-US" altLang="en-US" sz="1000" dirty="0">
                <a:solidFill>
                  <a:srgbClr val="00B050"/>
                </a:solidFill>
              </a:rPr>
              <a:t>        		  </a:t>
            </a:r>
            <a:r>
              <a:rPr lang="en-US" altLang="en-US" sz="1400" dirty="0">
                <a:solidFill>
                  <a:srgbClr val="00B050"/>
                </a:solidFill>
              </a:rPr>
              <a:t>Make These </a:t>
            </a:r>
            <a:r>
              <a:rPr lang="en-US" altLang="en-US" sz="1400" dirty="0"/>
              <a:t>		    					    </a:t>
            </a:r>
            <a:r>
              <a:rPr lang="en-US" altLang="en-US" sz="1400" dirty="0">
                <a:solidFill>
                  <a:srgbClr val="FF0000"/>
                </a:solidFill>
              </a:rPr>
              <a:t>Avoid These</a:t>
            </a:r>
            <a:endParaRPr kumimoji="0" lang="en-US" altLang="en-US" sz="1400" b="0" i="0" u="none" strike="noStrike" cap="none" normalizeH="0" baseline="0" dirty="0">
              <a:ln>
                <a:noFill/>
              </a:ln>
              <a:solidFill>
                <a:srgbClr val="FF0000"/>
              </a:solidFill>
              <a:effectLst/>
            </a:endParaRPr>
          </a:p>
        </p:txBody>
      </p:sp>
      <p:sp>
        <p:nvSpPr>
          <p:cNvPr id="8" name="Rectangle 5"/>
          <p:cNvSpPr>
            <a:spLocks noChangeArrowheads="1"/>
          </p:cNvSpPr>
          <p:nvPr/>
        </p:nvSpPr>
        <p:spPr bwMode="auto">
          <a:xfrm>
            <a:off x="0" y="1498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6" name="Table 5"/>
          <p:cNvGraphicFramePr>
            <a:graphicFrameLocks noGrp="1"/>
          </p:cNvGraphicFramePr>
          <p:nvPr>
            <p:extLst/>
          </p:nvPr>
        </p:nvGraphicFramePr>
        <p:xfrm>
          <a:off x="221673" y="1927376"/>
          <a:ext cx="8677026" cy="4576017"/>
        </p:xfrm>
        <a:graphic>
          <a:graphicData uri="http://schemas.openxmlformats.org/drawingml/2006/table">
            <a:tbl>
              <a:tblPr firstCol="1" bandRow="1">
                <a:tableStyleId>{5C22544A-7EE6-4342-B048-85BDC9FD1C3A}</a:tableStyleId>
              </a:tblPr>
              <a:tblGrid>
                <a:gridCol w="4338513">
                  <a:extLst>
                    <a:ext uri="{9D8B030D-6E8A-4147-A177-3AD203B41FA5}">
                      <a16:colId xmlns:a16="http://schemas.microsoft.com/office/drawing/2014/main" val="3880403670"/>
                    </a:ext>
                  </a:extLst>
                </a:gridCol>
                <a:gridCol w="4338513">
                  <a:extLst>
                    <a:ext uri="{9D8B030D-6E8A-4147-A177-3AD203B41FA5}">
                      <a16:colId xmlns:a16="http://schemas.microsoft.com/office/drawing/2014/main" val="1078768368"/>
                    </a:ext>
                  </a:extLst>
                </a:gridCol>
              </a:tblGrid>
              <a:tr h="433706">
                <a:tc>
                  <a:txBody>
                    <a:bodyPr/>
                    <a:lstStyle/>
                    <a:p>
                      <a:pPr marL="0" marR="0">
                        <a:lnSpc>
                          <a:spcPct val="107000"/>
                        </a:lnSpc>
                        <a:spcBef>
                          <a:spcPts val="0"/>
                        </a:spcBef>
                        <a:spcAft>
                          <a:spcPts val="0"/>
                        </a:spcAft>
                      </a:pPr>
                      <a:r>
                        <a:rPr lang="en-US" sz="1350" b="1" dirty="0">
                          <a:effectLst/>
                        </a:rPr>
                        <a:t>By-right Light-Touch Density (LTD) for infill development,</a:t>
                      </a:r>
                      <a:r>
                        <a:rPr lang="en-US" sz="1350" b="1" dirty="0">
                          <a:solidFill>
                            <a:srgbClr val="FF0000"/>
                          </a:solidFill>
                          <a:effectLst/>
                        </a:rPr>
                        <a:t> </a:t>
                      </a:r>
                      <a:r>
                        <a:rPr lang="en-US" sz="1350" b="1" dirty="0">
                          <a:solidFill>
                            <a:schemeClr val="bg1"/>
                          </a:solidFill>
                          <a:effectLst/>
                        </a:rPr>
                        <a:t>preapproved</a:t>
                      </a:r>
                      <a:r>
                        <a:rPr lang="en-US" sz="1350" b="1" baseline="0" dirty="0">
                          <a:solidFill>
                            <a:schemeClr val="bg1"/>
                          </a:solidFill>
                          <a:effectLst/>
                        </a:rPr>
                        <a:t> plans</a:t>
                      </a:r>
                      <a:endParaRPr lang="en-US" sz="135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87" marR="52187" marT="0" marB="0"/>
                </a:tc>
                <a:tc>
                  <a:txBody>
                    <a:bodyPr/>
                    <a:lstStyle/>
                    <a:p>
                      <a:pPr marL="0" marR="0">
                        <a:lnSpc>
                          <a:spcPct val="107000"/>
                        </a:lnSpc>
                        <a:spcBef>
                          <a:spcPts val="0"/>
                        </a:spcBef>
                        <a:spcAft>
                          <a:spcPts val="0"/>
                        </a:spcAft>
                      </a:pPr>
                      <a:r>
                        <a:rPr lang="en-US" sz="1350" b="1" dirty="0">
                          <a:solidFill>
                            <a:schemeClr val="tx1"/>
                          </a:solidFill>
                          <a:effectLst/>
                        </a:rPr>
                        <a:t>Exclusionary single-family zoning (designed and promoted by the federal government in 1922)</a:t>
                      </a:r>
                      <a:endParaRPr lang="en-US" sz="13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87" marR="52187" marT="0" marB="0">
                    <a:solidFill>
                      <a:schemeClr val="accent1">
                        <a:lumMod val="20000"/>
                        <a:lumOff val="80000"/>
                      </a:schemeClr>
                    </a:solidFill>
                  </a:tcPr>
                </a:tc>
                <a:extLst>
                  <a:ext uri="{0D108BD9-81ED-4DB2-BD59-A6C34878D82A}">
                    <a16:rowId xmlns:a16="http://schemas.microsoft.com/office/drawing/2014/main" val="4180214054"/>
                  </a:ext>
                </a:extLst>
              </a:tr>
              <a:tr h="242685">
                <a:tc>
                  <a:txBody>
                    <a:bodyPr/>
                    <a:lstStyle/>
                    <a:p>
                      <a:pPr marL="0" marR="0">
                        <a:lnSpc>
                          <a:spcPct val="107000"/>
                        </a:lnSpc>
                        <a:spcBef>
                          <a:spcPts val="0"/>
                        </a:spcBef>
                        <a:spcAft>
                          <a:spcPts val="0"/>
                        </a:spcAft>
                      </a:pPr>
                      <a:r>
                        <a:rPr lang="en-US" sz="1350" b="1" dirty="0">
                          <a:effectLst/>
                        </a:rPr>
                        <a:t>By-right LTD &amp; tax abatement for derelict vacant lot infill</a:t>
                      </a:r>
                      <a:endParaRPr lang="en-US" sz="1350" b="1" dirty="0">
                        <a:effectLst/>
                        <a:latin typeface="Calibri" panose="020F0502020204030204" pitchFamily="34" charset="0"/>
                        <a:ea typeface="Calibri" panose="020F0502020204030204" pitchFamily="34" charset="0"/>
                        <a:cs typeface="Times New Roman" panose="02020603050405020304" pitchFamily="18" charset="0"/>
                      </a:endParaRPr>
                    </a:p>
                  </a:txBody>
                  <a:tcPr marL="52187" marR="52187" marT="0" marB="0"/>
                </a:tc>
                <a:tc>
                  <a:txBody>
                    <a:bodyPr/>
                    <a:lstStyle/>
                    <a:p>
                      <a:pPr marL="0" marR="0">
                        <a:lnSpc>
                          <a:spcPct val="107000"/>
                        </a:lnSpc>
                        <a:spcBef>
                          <a:spcPts val="0"/>
                        </a:spcBef>
                        <a:spcAft>
                          <a:spcPts val="0"/>
                        </a:spcAft>
                      </a:pPr>
                      <a:r>
                        <a:rPr lang="en-US" sz="1350" b="1" dirty="0">
                          <a:effectLst/>
                        </a:rPr>
                        <a:t>Making McMansions the highest and best legal use</a:t>
                      </a:r>
                      <a:endParaRPr lang="en-US" sz="1350" b="1" dirty="0">
                        <a:effectLst/>
                        <a:latin typeface="Calibri" panose="020F0502020204030204" pitchFamily="34" charset="0"/>
                        <a:ea typeface="Calibri" panose="020F0502020204030204" pitchFamily="34" charset="0"/>
                        <a:cs typeface="Times New Roman" panose="02020603050405020304" pitchFamily="18" charset="0"/>
                      </a:endParaRPr>
                    </a:p>
                  </a:txBody>
                  <a:tcPr marL="52187" marR="52187" marT="0" marB="0">
                    <a:solidFill>
                      <a:schemeClr val="accent1">
                        <a:lumMod val="20000"/>
                        <a:lumOff val="80000"/>
                      </a:schemeClr>
                    </a:solidFill>
                  </a:tcPr>
                </a:tc>
                <a:extLst>
                  <a:ext uri="{0D108BD9-81ED-4DB2-BD59-A6C34878D82A}">
                    <a16:rowId xmlns:a16="http://schemas.microsoft.com/office/drawing/2014/main" val="502410176"/>
                  </a:ext>
                </a:extLst>
              </a:tr>
              <a:tr h="190310">
                <a:tc>
                  <a:txBody>
                    <a:bodyPr/>
                    <a:lstStyle/>
                    <a:p>
                      <a:pPr marL="0" marR="0">
                        <a:lnSpc>
                          <a:spcPct val="107000"/>
                        </a:lnSpc>
                        <a:spcBef>
                          <a:spcPts val="0"/>
                        </a:spcBef>
                        <a:spcAft>
                          <a:spcPts val="0"/>
                        </a:spcAft>
                      </a:pPr>
                      <a:r>
                        <a:rPr lang="en-US" sz="1350" b="1" dirty="0">
                          <a:effectLst/>
                        </a:rPr>
                        <a:t>Plentiful zoned land at a lower cost per home</a:t>
                      </a:r>
                      <a:endParaRPr lang="en-US" sz="1350" b="1" dirty="0">
                        <a:effectLst/>
                        <a:latin typeface="Calibri" panose="020F0502020204030204" pitchFamily="34" charset="0"/>
                        <a:ea typeface="Calibri" panose="020F0502020204030204" pitchFamily="34" charset="0"/>
                        <a:cs typeface="Times New Roman" panose="02020603050405020304" pitchFamily="18" charset="0"/>
                      </a:endParaRPr>
                    </a:p>
                  </a:txBody>
                  <a:tcPr marL="52187" marR="52187" marT="0" marB="0"/>
                </a:tc>
                <a:tc>
                  <a:txBody>
                    <a:bodyPr/>
                    <a:lstStyle/>
                    <a:p>
                      <a:pPr marL="0" marR="0">
                        <a:lnSpc>
                          <a:spcPct val="107000"/>
                        </a:lnSpc>
                        <a:spcBef>
                          <a:spcPts val="0"/>
                        </a:spcBef>
                        <a:spcAft>
                          <a:spcPts val="0"/>
                        </a:spcAft>
                      </a:pPr>
                      <a:r>
                        <a:rPr lang="en-US" sz="1350" b="1" dirty="0">
                          <a:effectLst/>
                        </a:rPr>
                        <a:t>Making land is scarce and expensive</a:t>
                      </a:r>
                      <a:endParaRPr lang="en-US" sz="1350" b="1" dirty="0">
                        <a:effectLst/>
                        <a:latin typeface="Calibri" panose="020F0502020204030204" pitchFamily="34" charset="0"/>
                        <a:ea typeface="Calibri" panose="020F0502020204030204" pitchFamily="34" charset="0"/>
                        <a:cs typeface="Times New Roman" panose="02020603050405020304" pitchFamily="18" charset="0"/>
                      </a:endParaRPr>
                    </a:p>
                  </a:txBody>
                  <a:tcPr marL="52187" marR="52187" marT="0" marB="0">
                    <a:solidFill>
                      <a:schemeClr val="accent1">
                        <a:lumMod val="20000"/>
                        <a:lumOff val="80000"/>
                      </a:schemeClr>
                    </a:solidFill>
                  </a:tcPr>
                </a:tc>
                <a:extLst>
                  <a:ext uri="{0D108BD9-81ED-4DB2-BD59-A6C34878D82A}">
                    <a16:rowId xmlns:a16="http://schemas.microsoft.com/office/drawing/2014/main" val="1649377556"/>
                  </a:ext>
                </a:extLst>
              </a:tr>
              <a:tr h="276657">
                <a:tc>
                  <a:txBody>
                    <a:bodyPr/>
                    <a:lstStyle/>
                    <a:p>
                      <a:pPr marL="0" marR="0">
                        <a:lnSpc>
                          <a:spcPct val="107000"/>
                        </a:lnSpc>
                        <a:spcBef>
                          <a:spcPts val="0"/>
                        </a:spcBef>
                        <a:spcAft>
                          <a:spcPts val="0"/>
                        </a:spcAft>
                      </a:pPr>
                      <a:r>
                        <a:rPr lang="en-US" sz="1350" b="1" dirty="0">
                          <a:effectLst/>
                        </a:rPr>
                        <a:t>By-right Accessory Dwelling Units up to 1500  - 2000 sq. ft. </a:t>
                      </a:r>
                      <a:endParaRPr lang="en-US" sz="1350" b="1" dirty="0">
                        <a:effectLst/>
                        <a:latin typeface="Calibri" panose="020F0502020204030204" pitchFamily="34" charset="0"/>
                        <a:ea typeface="Calibri" panose="020F0502020204030204" pitchFamily="34" charset="0"/>
                        <a:cs typeface="Times New Roman" panose="02020603050405020304" pitchFamily="18" charset="0"/>
                      </a:endParaRPr>
                    </a:p>
                  </a:txBody>
                  <a:tcPr marL="52187" marR="52187" marT="0" marB="0"/>
                </a:tc>
                <a:tc>
                  <a:txBody>
                    <a:bodyPr/>
                    <a:lstStyle/>
                    <a:p>
                      <a:pPr marL="0" marR="0">
                        <a:lnSpc>
                          <a:spcPct val="107000"/>
                        </a:lnSpc>
                        <a:spcBef>
                          <a:spcPts val="0"/>
                        </a:spcBef>
                        <a:spcAft>
                          <a:spcPts val="0"/>
                        </a:spcAft>
                      </a:pPr>
                      <a:r>
                        <a:rPr lang="en-US" sz="1350" b="1" dirty="0">
                          <a:effectLst/>
                        </a:rPr>
                        <a:t>Low maximum floor-area ratio  </a:t>
                      </a:r>
                      <a:endParaRPr lang="en-US" sz="1350" b="1" dirty="0">
                        <a:effectLst/>
                        <a:latin typeface="Calibri" panose="020F0502020204030204" pitchFamily="34" charset="0"/>
                        <a:ea typeface="Calibri" panose="020F0502020204030204" pitchFamily="34" charset="0"/>
                        <a:cs typeface="Times New Roman" panose="02020603050405020304" pitchFamily="18" charset="0"/>
                      </a:endParaRPr>
                    </a:p>
                  </a:txBody>
                  <a:tcPr marL="52187" marR="52187" marT="0" marB="0">
                    <a:solidFill>
                      <a:schemeClr val="accent1">
                        <a:lumMod val="20000"/>
                        <a:lumOff val="80000"/>
                      </a:schemeClr>
                    </a:solidFill>
                  </a:tcPr>
                </a:tc>
                <a:extLst>
                  <a:ext uri="{0D108BD9-81ED-4DB2-BD59-A6C34878D82A}">
                    <a16:rowId xmlns:a16="http://schemas.microsoft.com/office/drawing/2014/main" val="3432117328"/>
                  </a:ext>
                </a:extLst>
              </a:tr>
              <a:tr h="237118">
                <a:tc>
                  <a:txBody>
                    <a:bodyPr/>
                    <a:lstStyle/>
                    <a:p>
                      <a:pPr marL="0" marR="0">
                        <a:lnSpc>
                          <a:spcPct val="107000"/>
                        </a:lnSpc>
                        <a:spcBef>
                          <a:spcPts val="0"/>
                        </a:spcBef>
                        <a:spcAft>
                          <a:spcPts val="0"/>
                        </a:spcAft>
                      </a:pPr>
                      <a:r>
                        <a:rPr lang="en-US" sz="1350" b="1" dirty="0">
                          <a:effectLst/>
                        </a:rPr>
                        <a:t>Small lot single-family detached greenfield LTD </a:t>
                      </a:r>
                      <a:endParaRPr lang="en-US" sz="1350" b="1" dirty="0">
                        <a:effectLst/>
                        <a:latin typeface="Calibri" panose="020F0502020204030204" pitchFamily="34" charset="0"/>
                        <a:ea typeface="Calibri" panose="020F0502020204030204" pitchFamily="34" charset="0"/>
                        <a:cs typeface="Times New Roman" panose="02020603050405020304" pitchFamily="18" charset="0"/>
                      </a:endParaRPr>
                    </a:p>
                  </a:txBody>
                  <a:tcPr marL="52187" marR="52187" marT="0" marB="0"/>
                </a:tc>
                <a:tc>
                  <a:txBody>
                    <a:bodyPr/>
                    <a:lstStyle/>
                    <a:p>
                      <a:pPr marL="0" marR="0">
                        <a:lnSpc>
                          <a:spcPct val="107000"/>
                        </a:lnSpc>
                        <a:spcBef>
                          <a:spcPts val="0"/>
                        </a:spcBef>
                        <a:spcAft>
                          <a:spcPts val="0"/>
                        </a:spcAft>
                      </a:pPr>
                      <a:r>
                        <a:rPr lang="en-US" sz="1350" b="1" dirty="0">
                          <a:effectLst/>
                        </a:rPr>
                        <a:t>High minimum lot size </a:t>
                      </a:r>
                      <a:endParaRPr lang="en-US" sz="1350" b="1" dirty="0">
                        <a:effectLst/>
                        <a:latin typeface="Calibri" panose="020F0502020204030204" pitchFamily="34" charset="0"/>
                        <a:ea typeface="Calibri" panose="020F0502020204030204" pitchFamily="34" charset="0"/>
                        <a:cs typeface="Times New Roman" panose="02020603050405020304" pitchFamily="18" charset="0"/>
                      </a:endParaRPr>
                    </a:p>
                  </a:txBody>
                  <a:tcPr marL="52187" marR="52187" marT="0" marB="0">
                    <a:solidFill>
                      <a:schemeClr val="accent1">
                        <a:lumMod val="20000"/>
                        <a:lumOff val="80000"/>
                      </a:schemeClr>
                    </a:solidFill>
                  </a:tcPr>
                </a:tc>
                <a:extLst>
                  <a:ext uri="{0D108BD9-81ED-4DB2-BD59-A6C34878D82A}">
                    <a16:rowId xmlns:a16="http://schemas.microsoft.com/office/drawing/2014/main" val="1707951827"/>
                  </a:ext>
                </a:extLst>
              </a:tr>
              <a:tr h="249382">
                <a:tc>
                  <a:txBody>
                    <a:bodyPr/>
                    <a:lstStyle/>
                    <a:p>
                      <a:pPr marL="0" marR="0">
                        <a:lnSpc>
                          <a:spcPct val="107000"/>
                        </a:lnSpc>
                        <a:spcBef>
                          <a:spcPts val="0"/>
                        </a:spcBef>
                        <a:spcAft>
                          <a:spcPts val="0"/>
                        </a:spcAft>
                      </a:pPr>
                      <a:r>
                        <a:rPr lang="en-US" sz="1350" b="1" dirty="0">
                          <a:effectLst/>
                        </a:rPr>
                        <a:t>Small lot single-family attached greenfield LTD</a:t>
                      </a:r>
                      <a:endParaRPr lang="en-US" sz="1350" b="1" dirty="0">
                        <a:effectLst/>
                        <a:latin typeface="Calibri" panose="020F0502020204030204" pitchFamily="34" charset="0"/>
                        <a:ea typeface="Calibri" panose="020F0502020204030204" pitchFamily="34" charset="0"/>
                        <a:cs typeface="Times New Roman" panose="02020603050405020304" pitchFamily="18" charset="0"/>
                      </a:endParaRPr>
                    </a:p>
                  </a:txBody>
                  <a:tcPr marL="52187" marR="52187" marT="0" marB="0"/>
                </a:tc>
                <a:tc>
                  <a:txBody>
                    <a:bodyPr/>
                    <a:lstStyle/>
                    <a:p>
                      <a:pPr marL="0" marR="0">
                        <a:lnSpc>
                          <a:spcPct val="107000"/>
                        </a:lnSpc>
                        <a:spcBef>
                          <a:spcPts val="0"/>
                        </a:spcBef>
                        <a:spcAft>
                          <a:spcPts val="0"/>
                        </a:spcAft>
                      </a:pPr>
                      <a:r>
                        <a:rPr lang="en-US" sz="1350" b="1" dirty="0">
                          <a:effectLst/>
                        </a:rPr>
                        <a:t>Income limits, affordable housing fees, &amp; mandates</a:t>
                      </a:r>
                      <a:endParaRPr lang="en-US" sz="1350" b="1" dirty="0">
                        <a:effectLst/>
                        <a:latin typeface="Calibri" panose="020F0502020204030204" pitchFamily="34" charset="0"/>
                        <a:ea typeface="Calibri" panose="020F0502020204030204" pitchFamily="34" charset="0"/>
                        <a:cs typeface="Times New Roman" panose="02020603050405020304" pitchFamily="18" charset="0"/>
                      </a:endParaRPr>
                    </a:p>
                  </a:txBody>
                  <a:tcPr marL="52187" marR="52187" marT="0" marB="0">
                    <a:solidFill>
                      <a:schemeClr val="accent1">
                        <a:lumMod val="20000"/>
                        <a:lumOff val="80000"/>
                      </a:schemeClr>
                    </a:solidFill>
                  </a:tcPr>
                </a:tc>
                <a:extLst>
                  <a:ext uri="{0D108BD9-81ED-4DB2-BD59-A6C34878D82A}">
                    <a16:rowId xmlns:a16="http://schemas.microsoft.com/office/drawing/2014/main" val="578357830"/>
                  </a:ext>
                </a:extLst>
              </a:tr>
              <a:tr h="267855">
                <a:tc>
                  <a:txBody>
                    <a:bodyPr/>
                    <a:lstStyle/>
                    <a:p>
                      <a:pPr marL="0" marR="0">
                        <a:lnSpc>
                          <a:spcPct val="107000"/>
                        </a:lnSpc>
                        <a:spcBef>
                          <a:spcPts val="0"/>
                        </a:spcBef>
                        <a:spcAft>
                          <a:spcPts val="0"/>
                        </a:spcAft>
                      </a:pPr>
                      <a:r>
                        <a:rPr lang="en-US" sz="1350" b="1" dirty="0">
                          <a:effectLst/>
                        </a:rPr>
                        <a:t>By-right lot splitting &amp; home splitting (</a:t>
                      </a:r>
                      <a:r>
                        <a:rPr lang="en-US" sz="1350" b="1" dirty="0" err="1">
                          <a:effectLst/>
                        </a:rPr>
                        <a:t>coliving</a:t>
                      </a:r>
                      <a:r>
                        <a:rPr lang="en-US" sz="1350" b="1" dirty="0">
                          <a:effectLst/>
                        </a:rPr>
                        <a:t>)</a:t>
                      </a:r>
                      <a:endParaRPr lang="en-US" sz="1350" b="1" dirty="0">
                        <a:effectLst/>
                        <a:latin typeface="Calibri" panose="020F0502020204030204" pitchFamily="34" charset="0"/>
                        <a:ea typeface="Calibri" panose="020F0502020204030204" pitchFamily="34" charset="0"/>
                        <a:cs typeface="Times New Roman" panose="02020603050405020304" pitchFamily="18" charset="0"/>
                      </a:endParaRPr>
                    </a:p>
                  </a:txBody>
                  <a:tcPr marL="52187" marR="52187" marT="0" marB="0"/>
                </a:tc>
                <a:tc>
                  <a:txBody>
                    <a:bodyPr/>
                    <a:lstStyle/>
                    <a:p>
                      <a:pPr marL="0" marR="0">
                        <a:lnSpc>
                          <a:spcPct val="107000"/>
                        </a:lnSpc>
                        <a:spcBef>
                          <a:spcPts val="0"/>
                        </a:spcBef>
                        <a:spcAft>
                          <a:spcPts val="0"/>
                        </a:spcAft>
                      </a:pPr>
                      <a:r>
                        <a:rPr lang="en-US" sz="1350" b="1" dirty="0">
                          <a:effectLst/>
                        </a:rPr>
                        <a:t>Mandated inclusionary zoning </a:t>
                      </a:r>
                      <a:endParaRPr lang="en-US" sz="1350" b="1" dirty="0">
                        <a:effectLst/>
                        <a:latin typeface="Calibri" panose="020F0502020204030204" pitchFamily="34" charset="0"/>
                        <a:ea typeface="Calibri" panose="020F0502020204030204" pitchFamily="34" charset="0"/>
                        <a:cs typeface="Times New Roman" panose="02020603050405020304" pitchFamily="18" charset="0"/>
                      </a:endParaRPr>
                    </a:p>
                  </a:txBody>
                  <a:tcPr marL="52187" marR="52187" marT="0" marB="0">
                    <a:solidFill>
                      <a:schemeClr val="accent1">
                        <a:lumMod val="20000"/>
                        <a:lumOff val="80000"/>
                      </a:schemeClr>
                    </a:solidFill>
                  </a:tcPr>
                </a:tc>
                <a:extLst>
                  <a:ext uri="{0D108BD9-81ED-4DB2-BD59-A6C34878D82A}">
                    <a16:rowId xmlns:a16="http://schemas.microsoft.com/office/drawing/2014/main" val="762517743"/>
                  </a:ext>
                </a:extLst>
              </a:tr>
              <a:tr h="366512">
                <a:tc>
                  <a:txBody>
                    <a:bodyPr/>
                    <a:lstStyle/>
                    <a:p>
                      <a:pPr marL="0" marR="0">
                        <a:lnSpc>
                          <a:spcPct val="107000"/>
                        </a:lnSpc>
                        <a:spcBef>
                          <a:spcPts val="0"/>
                        </a:spcBef>
                        <a:spcAft>
                          <a:spcPts val="0"/>
                        </a:spcAft>
                      </a:pPr>
                      <a:r>
                        <a:rPr lang="en-US" sz="1350" b="1" dirty="0">
                          <a:effectLst/>
                        </a:rPr>
                        <a:t>By-right residential zoning at higher density levels in Live Local Urban Villages (LLUV)</a:t>
                      </a:r>
                      <a:endParaRPr lang="en-US" sz="1350" b="1" dirty="0">
                        <a:effectLst/>
                        <a:latin typeface="Calibri" panose="020F0502020204030204" pitchFamily="34" charset="0"/>
                        <a:ea typeface="Calibri" panose="020F0502020204030204" pitchFamily="34" charset="0"/>
                        <a:cs typeface="Times New Roman" panose="02020603050405020304" pitchFamily="18" charset="0"/>
                      </a:endParaRPr>
                    </a:p>
                  </a:txBody>
                  <a:tcPr marL="52187" marR="52187" marT="0" marB="0"/>
                </a:tc>
                <a:tc>
                  <a:txBody>
                    <a:bodyPr/>
                    <a:lstStyle/>
                    <a:p>
                      <a:pPr marL="0" marR="0">
                        <a:lnSpc>
                          <a:spcPct val="107000"/>
                        </a:lnSpc>
                        <a:spcBef>
                          <a:spcPts val="0"/>
                        </a:spcBef>
                        <a:spcAft>
                          <a:spcPts val="800"/>
                        </a:spcAft>
                      </a:pPr>
                      <a:r>
                        <a:rPr lang="en-US" sz="1350" b="1" dirty="0">
                          <a:effectLst/>
                        </a:rPr>
                        <a:t>Rental bans or rent control</a:t>
                      </a:r>
                      <a:endParaRPr lang="en-US" sz="1350" b="1" dirty="0">
                        <a:effectLst/>
                        <a:latin typeface="Calibri" panose="020F0502020204030204" pitchFamily="34" charset="0"/>
                        <a:ea typeface="Calibri" panose="020F0502020204030204" pitchFamily="34" charset="0"/>
                        <a:cs typeface="Times New Roman" panose="02020603050405020304" pitchFamily="18" charset="0"/>
                      </a:endParaRPr>
                    </a:p>
                  </a:txBody>
                  <a:tcPr marL="52187" marR="52187" marT="0" marB="0">
                    <a:solidFill>
                      <a:schemeClr val="accent1">
                        <a:lumMod val="20000"/>
                        <a:lumOff val="80000"/>
                      </a:schemeClr>
                    </a:solidFill>
                  </a:tcPr>
                </a:tc>
                <a:extLst>
                  <a:ext uri="{0D108BD9-81ED-4DB2-BD59-A6C34878D82A}">
                    <a16:rowId xmlns:a16="http://schemas.microsoft.com/office/drawing/2014/main" val="3500345044"/>
                  </a:ext>
                </a:extLst>
              </a:tr>
              <a:tr h="190563">
                <a:tc>
                  <a:txBody>
                    <a:bodyPr/>
                    <a:lstStyle/>
                    <a:p>
                      <a:pPr marL="0" marR="0">
                        <a:lnSpc>
                          <a:spcPct val="107000"/>
                        </a:lnSpc>
                        <a:spcBef>
                          <a:spcPts val="0"/>
                        </a:spcBef>
                        <a:spcAft>
                          <a:spcPts val="0"/>
                        </a:spcAft>
                      </a:pPr>
                      <a:r>
                        <a:rPr lang="en-US" sz="1350" b="1" dirty="0">
                          <a:effectLst/>
                        </a:rPr>
                        <a:t>Zone sufficient land  for green field LTD &amp; LLUV</a:t>
                      </a:r>
                      <a:endParaRPr lang="en-US" sz="1350" b="1" dirty="0">
                        <a:effectLst/>
                        <a:latin typeface="Calibri" panose="020F0502020204030204" pitchFamily="34" charset="0"/>
                        <a:ea typeface="Calibri" panose="020F0502020204030204" pitchFamily="34" charset="0"/>
                        <a:cs typeface="Times New Roman" panose="02020603050405020304" pitchFamily="18" charset="0"/>
                      </a:endParaRPr>
                    </a:p>
                  </a:txBody>
                  <a:tcPr marL="52187" marR="52187" marT="0" marB="0"/>
                </a:tc>
                <a:tc>
                  <a:txBody>
                    <a:bodyPr/>
                    <a:lstStyle/>
                    <a:p>
                      <a:pPr marL="0" marR="0">
                        <a:lnSpc>
                          <a:spcPct val="107000"/>
                        </a:lnSpc>
                        <a:spcBef>
                          <a:spcPts val="0"/>
                        </a:spcBef>
                        <a:spcAft>
                          <a:spcPts val="800"/>
                        </a:spcAft>
                      </a:pPr>
                      <a:r>
                        <a:rPr lang="en-US" sz="1350" b="1" dirty="0">
                          <a:effectLst/>
                        </a:rPr>
                        <a:t>Owner-occupancy requirements</a:t>
                      </a:r>
                      <a:endParaRPr lang="en-US" sz="1350" b="1" dirty="0">
                        <a:effectLst/>
                        <a:latin typeface="Calibri" panose="020F0502020204030204" pitchFamily="34" charset="0"/>
                        <a:ea typeface="Calibri" panose="020F0502020204030204" pitchFamily="34" charset="0"/>
                        <a:cs typeface="Times New Roman" panose="02020603050405020304" pitchFamily="18" charset="0"/>
                      </a:endParaRPr>
                    </a:p>
                  </a:txBody>
                  <a:tcPr marL="52187" marR="52187" marT="0" marB="0">
                    <a:solidFill>
                      <a:schemeClr val="accent1">
                        <a:lumMod val="20000"/>
                        <a:lumOff val="80000"/>
                      </a:schemeClr>
                    </a:solidFill>
                  </a:tcPr>
                </a:tc>
                <a:extLst>
                  <a:ext uri="{0D108BD9-81ED-4DB2-BD59-A6C34878D82A}">
                    <a16:rowId xmlns:a16="http://schemas.microsoft.com/office/drawing/2014/main" val="1327509462"/>
                  </a:ext>
                </a:extLst>
              </a:tr>
              <a:tr h="366512">
                <a:tc>
                  <a:txBody>
                    <a:bodyPr/>
                    <a:lstStyle/>
                    <a:p>
                      <a:pPr marL="0" marR="0">
                        <a:lnSpc>
                          <a:spcPct val="107000"/>
                        </a:lnSpc>
                        <a:spcBef>
                          <a:spcPts val="0"/>
                        </a:spcBef>
                        <a:spcAft>
                          <a:spcPts val="0"/>
                        </a:spcAft>
                      </a:pPr>
                      <a:r>
                        <a:rPr lang="en-US" sz="1350" b="1" dirty="0">
                          <a:effectLst/>
                        </a:rPr>
                        <a:t>Light-touch permitting &amp; processing</a:t>
                      </a:r>
                      <a:r>
                        <a:rPr lang="en-US" sz="1350" b="1" dirty="0">
                          <a:solidFill>
                            <a:schemeClr val="bg1"/>
                          </a:solidFill>
                          <a:effectLst/>
                        </a:rPr>
                        <a:t>, permit approval shot clocks, expand residential building code </a:t>
                      </a:r>
                      <a:r>
                        <a:rPr lang="en-US" sz="1350" b="1" dirty="0">
                          <a:effectLst/>
                        </a:rPr>
                        <a:t>from 2 to 4/6 units</a:t>
                      </a:r>
                      <a:endParaRPr lang="en-US" sz="1350" b="1" dirty="0">
                        <a:effectLst/>
                        <a:latin typeface="Calibri" panose="020F0502020204030204" pitchFamily="34" charset="0"/>
                        <a:ea typeface="Calibri" panose="020F0502020204030204" pitchFamily="34" charset="0"/>
                        <a:cs typeface="Times New Roman" panose="02020603050405020304" pitchFamily="18" charset="0"/>
                      </a:endParaRPr>
                    </a:p>
                  </a:txBody>
                  <a:tcPr marL="52187" marR="52187" marT="0" marB="0"/>
                </a:tc>
                <a:tc>
                  <a:txBody>
                    <a:bodyPr/>
                    <a:lstStyle/>
                    <a:p>
                      <a:pPr marL="0" marR="0">
                        <a:lnSpc>
                          <a:spcPct val="107000"/>
                        </a:lnSpc>
                        <a:spcBef>
                          <a:spcPts val="0"/>
                        </a:spcBef>
                        <a:spcAft>
                          <a:spcPts val="0"/>
                        </a:spcAft>
                      </a:pPr>
                      <a:r>
                        <a:rPr lang="en-US" sz="1350" b="1" dirty="0">
                          <a:effectLst/>
                        </a:rPr>
                        <a:t>Impact fees;</a:t>
                      </a:r>
                      <a:r>
                        <a:rPr lang="en-US" sz="1350" b="1" dirty="0">
                          <a:solidFill>
                            <a:srgbClr val="FF0000"/>
                          </a:solidFill>
                          <a:effectLst/>
                        </a:rPr>
                        <a:t> </a:t>
                      </a:r>
                      <a:r>
                        <a:rPr lang="en-US" sz="1350" b="1" dirty="0">
                          <a:solidFill>
                            <a:schemeClr val="tx1"/>
                          </a:solidFill>
                          <a:effectLst/>
                        </a:rPr>
                        <a:t>condominium liability laws/statutes of repose that set condo builder/developers for onerous litigation</a:t>
                      </a:r>
                      <a:endParaRPr lang="en-US" sz="13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87" marR="52187" marT="0" marB="0">
                    <a:solidFill>
                      <a:schemeClr val="accent1">
                        <a:lumMod val="20000"/>
                        <a:lumOff val="80000"/>
                      </a:schemeClr>
                    </a:solidFill>
                  </a:tcPr>
                </a:tc>
                <a:extLst>
                  <a:ext uri="{0D108BD9-81ED-4DB2-BD59-A6C34878D82A}">
                    <a16:rowId xmlns:a16="http://schemas.microsoft.com/office/drawing/2014/main" val="4223411778"/>
                  </a:ext>
                </a:extLst>
              </a:tr>
              <a:tr h="628829">
                <a:tc>
                  <a:txBody>
                    <a:bodyPr/>
                    <a:lstStyle/>
                    <a:p>
                      <a:pPr marL="0" marR="0">
                        <a:lnSpc>
                          <a:spcPct val="107000"/>
                        </a:lnSpc>
                        <a:spcBef>
                          <a:spcPts val="0"/>
                        </a:spcBef>
                        <a:spcAft>
                          <a:spcPts val="0"/>
                        </a:spcAft>
                      </a:pPr>
                      <a:r>
                        <a:rPr lang="en-US" sz="1350" b="1" dirty="0">
                          <a:effectLst/>
                        </a:rPr>
                        <a:t>Keep It Short and Simple (KISS)  -- examples: </a:t>
                      </a:r>
                    </a:p>
                    <a:p>
                      <a:pPr marL="342900" marR="0" lvl="0" indent="-342900">
                        <a:lnSpc>
                          <a:spcPct val="107000"/>
                        </a:lnSpc>
                        <a:spcBef>
                          <a:spcPts val="0"/>
                        </a:spcBef>
                        <a:spcAft>
                          <a:spcPts val="0"/>
                        </a:spcAft>
                        <a:buFont typeface="Symbol" panose="05050102010706020507" pitchFamily="18" charset="2"/>
                        <a:buChar char=""/>
                      </a:pPr>
                      <a:r>
                        <a:rPr lang="en-US" sz="1350" b="1" dirty="0">
                          <a:effectLst/>
                        </a:rPr>
                        <a:t>Abolish or reduce minimum lot &amp; unit size</a:t>
                      </a:r>
                    </a:p>
                    <a:p>
                      <a:pPr marL="342900" marR="0" lvl="0" indent="-342900">
                        <a:lnSpc>
                          <a:spcPct val="107000"/>
                        </a:lnSpc>
                        <a:spcBef>
                          <a:spcPts val="0"/>
                        </a:spcBef>
                        <a:spcAft>
                          <a:spcPts val="0"/>
                        </a:spcAft>
                        <a:buFont typeface="Symbol" panose="05050102010706020507" pitchFamily="18" charset="2"/>
                        <a:buChar char=""/>
                      </a:pPr>
                      <a:r>
                        <a:rPr lang="en-US" sz="1350" b="1" dirty="0">
                          <a:effectLst/>
                        </a:rPr>
                        <a:t>Reduce set-back requirements</a:t>
                      </a:r>
                      <a:endParaRPr lang="en-US" sz="1350" b="1" dirty="0">
                        <a:effectLst/>
                        <a:latin typeface="Calibri" panose="020F0502020204030204" pitchFamily="34" charset="0"/>
                        <a:ea typeface="Calibri" panose="020F0502020204030204" pitchFamily="34" charset="0"/>
                        <a:cs typeface="Times New Roman" panose="02020603050405020304" pitchFamily="18" charset="0"/>
                      </a:endParaRPr>
                    </a:p>
                  </a:txBody>
                  <a:tcPr marL="52187" marR="52187" marT="0" marB="0"/>
                </a:tc>
                <a:tc>
                  <a:txBody>
                    <a:bodyPr/>
                    <a:lstStyle/>
                    <a:p>
                      <a:pPr marL="0" marR="0">
                        <a:lnSpc>
                          <a:spcPct val="107000"/>
                        </a:lnSpc>
                        <a:spcBef>
                          <a:spcPts val="0"/>
                        </a:spcBef>
                        <a:spcAft>
                          <a:spcPts val="0"/>
                        </a:spcAft>
                      </a:pPr>
                      <a:r>
                        <a:rPr lang="en-US" sz="1350" b="1" dirty="0">
                          <a:effectLst/>
                        </a:rPr>
                        <a:t>Outsized parking or other requirements that increase construction costs or de facto prevent building LTD entirely (such as a low floor area ratio)</a:t>
                      </a:r>
                      <a:endParaRPr lang="en-US" sz="1350" b="1" dirty="0">
                        <a:effectLst/>
                        <a:latin typeface="Calibri" panose="020F0502020204030204" pitchFamily="34" charset="0"/>
                        <a:ea typeface="Calibri" panose="020F0502020204030204" pitchFamily="34" charset="0"/>
                        <a:cs typeface="Times New Roman" panose="02020603050405020304" pitchFamily="18" charset="0"/>
                      </a:endParaRPr>
                    </a:p>
                  </a:txBody>
                  <a:tcPr marL="52187" marR="52187" marT="0" marB="0">
                    <a:solidFill>
                      <a:schemeClr val="accent1">
                        <a:lumMod val="20000"/>
                        <a:lumOff val="80000"/>
                      </a:schemeClr>
                    </a:solidFill>
                  </a:tcPr>
                </a:tc>
                <a:extLst>
                  <a:ext uri="{0D108BD9-81ED-4DB2-BD59-A6C34878D82A}">
                    <a16:rowId xmlns:a16="http://schemas.microsoft.com/office/drawing/2014/main" val="1284226591"/>
                  </a:ext>
                </a:extLst>
              </a:tr>
              <a:tr h="366512">
                <a:tc>
                  <a:txBody>
                    <a:bodyPr/>
                    <a:lstStyle/>
                    <a:p>
                      <a:pPr marL="0" marR="0">
                        <a:lnSpc>
                          <a:spcPct val="107000"/>
                        </a:lnSpc>
                        <a:spcBef>
                          <a:spcPts val="0"/>
                        </a:spcBef>
                        <a:spcAft>
                          <a:spcPts val="0"/>
                        </a:spcAft>
                      </a:pPr>
                      <a:r>
                        <a:rPr lang="en-US" sz="1350" b="1" dirty="0">
                          <a:effectLst/>
                        </a:rPr>
                        <a:t>By-right zoning unleashes swarms of activity by property owners and small businesses</a:t>
                      </a:r>
                      <a:endParaRPr lang="en-US" sz="1350" b="1" dirty="0">
                        <a:effectLst/>
                        <a:latin typeface="Calibri" panose="020F0502020204030204" pitchFamily="34" charset="0"/>
                        <a:ea typeface="Calibri" panose="020F0502020204030204" pitchFamily="34" charset="0"/>
                        <a:cs typeface="Times New Roman" panose="02020603050405020304" pitchFamily="18" charset="0"/>
                      </a:endParaRPr>
                    </a:p>
                  </a:txBody>
                  <a:tcPr marL="52187" marR="52187" marT="0" marB="0"/>
                </a:tc>
                <a:tc>
                  <a:txBody>
                    <a:bodyPr/>
                    <a:lstStyle/>
                    <a:p>
                      <a:pPr marL="0" marR="0">
                        <a:lnSpc>
                          <a:spcPct val="107000"/>
                        </a:lnSpc>
                        <a:spcBef>
                          <a:spcPts val="0"/>
                        </a:spcBef>
                        <a:spcAft>
                          <a:spcPts val="0"/>
                        </a:spcAft>
                      </a:pPr>
                      <a:r>
                        <a:rPr lang="en-US" sz="1350" b="1" dirty="0">
                          <a:effectLst/>
                        </a:rPr>
                        <a:t>Anything not required for single-family homes</a:t>
                      </a:r>
                      <a:endParaRPr lang="en-US" sz="1350" b="1" dirty="0">
                        <a:effectLst/>
                        <a:latin typeface="Calibri" panose="020F0502020204030204" pitchFamily="34" charset="0"/>
                        <a:ea typeface="Calibri" panose="020F0502020204030204" pitchFamily="34" charset="0"/>
                        <a:cs typeface="Times New Roman" panose="02020603050405020304" pitchFamily="18" charset="0"/>
                      </a:endParaRPr>
                    </a:p>
                  </a:txBody>
                  <a:tcPr marL="52187" marR="52187" marT="0" marB="0">
                    <a:solidFill>
                      <a:schemeClr val="accent1">
                        <a:lumMod val="20000"/>
                        <a:lumOff val="80000"/>
                      </a:schemeClr>
                    </a:solidFill>
                  </a:tcPr>
                </a:tc>
                <a:extLst>
                  <a:ext uri="{0D108BD9-81ED-4DB2-BD59-A6C34878D82A}">
                    <a16:rowId xmlns:a16="http://schemas.microsoft.com/office/drawing/2014/main" val="780273752"/>
                  </a:ext>
                </a:extLst>
              </a:tr>
              <a:tr h="181477">
                <a:tc>
                  <a:txBody>
                    <a:bodyPr/>
                    <a:lstStyle/>
                    <a:p>
                      <a:pPr marL="0" marR="0">
                        <a:lnSpc>
                          <a:spcPct val="107000"/>
                        </a:lnSpc>
                        <a:spcBef>
                          <a:spcPts val="0"/>
                        </a:spcBef>
                        <a:spcAft>
                          <a:spcPts val="0"/>
                        </a:spcAft>
                      </a:pPr>
                      <a:r>
                        <a:rPr lang="en-US" sz="1350" b="1" dirty="0">
                          <a:effectLst/>
                        </a:rPr>
                        <a:t>Say yes to abundant housing</a:t>
                      </a:r>
                      <a:endParaRPr lang="en-US" sz="1350" b="1" dirty="0">
                        <a:effectLst/>
                        <a:latin typeface="Calibri" panose="020F0502020204030204" pitchFamily="34" charset="0"/>
                        <a:ea typeface="Calibri" panose="020F0502020204030204" pitchFamily="34" charset="0"/>
                        <a:cs typeface="Times New Roman" panose="02020603050405020304" pitchFamily="18" charset="0"/>
                      </a:endParaRPr>
                    </a:p>
                  </a:txBody>
                  <a:tcPr marL="52187" marR="52187" marT="0" marB="0"/>
                </a:tc>
                <a:tc>
                  <a:txBody>
                    <a:bodyPr/>
                    <a:lstStyle/>
                    <a:p>
                      <a:pPr marL="0" marR="0">
                        <a:lnSpc>
                          <a:spcPct val="107000"/>
                        </a:lnSpc>
                        <a:spcBef>
                          <a:spcPts val="0"/>
                        </a:spcBef>
                        <a:spcAft>
                          <a:spcPts val="0"/>
                        </a:spcAft>
                      </a:pPr>
                      <a:r>
                        <a:rPr lang="en-US" sz="1350" b="1" dirty="0">
                          <a:effectLst/>
                        </a:rPr>
                        <a:t>Saying no to abundant and affordable housing</a:t>
                      </a:r>
                      <a:endParaRPr lang="en-US" sz="1350" b="1" dirty="0">
                        <a:effectLst/>
                        <a:latin typeface="Calibri" panose="020F0502020204030204" pitchFamily="34" charset="0"/>
                        <a:ea typeface="Calibri" panose="020F0502020204030204" pitchFamily="34" charset="0"/>
                        <a:cs typeface="Times New Roman" panose="02020603050405020304" pitchFamily="18" charset="0"/>
                      </a:endParaRPr>
                    </a:p>
                  </a:txBody>
                  <a:tcPr marL="52187" marR="52187" marT="0" marB="0">
                    <a:solidFill>
                      <a:schemeClr val="accent1">
                        <a:lumMod val="20000"/>
                        <a:lumOff val="80000"/>
                      </a:schemeClr>
                    </a:solidFill>
                  </a:tcPr>
                </a:tc>
                <a:extLst>
                  <a:ext uri="{0D108BD9-81ED-4DB2-BD59-A6C34878D82A}">
                    <a16:rowId xmlns:a16="http://schemas.microsoft.com/office/drawing/2014/main" val="1410735904"/>
                  </a:ext>
                </a:extLst>
              </a:tr>
              <a:tr h="169019">
                <a:tc>
                  <a:txBody>
                    <a:bodyPr/>
                    <a:lstStyle/>
                    <a:p>
                      <a:pPr marL="0" marR="0">
                        <a:lnSpc>
                          <a:spcPct val="107000"/>
                        </a:lnSpc>
                        <a:spcBef>
                          <a:spcPts val="0"/>
                        </a:spcBef>
                        <a:spcAft>
                          <a:spcPts val="0"/>
                        </a:spcAft>
                      </a:pPr>
                      <a:r>
                        <a:rPr lang="en-US" sz="1350" b="1" dirty="0">
                          <a:effectLst/>
                        </a:rPr>
                        <a:t>Good Neighbors support LTD</a:t>
                      </a:r>
                      <a:endParaRPr lang="en-US" sz="1350" b="1" dirty="0">
                        <a:effectLst/>
                        <a:latin typeface="Calibri" panose="020F0502020204030204" pitchFamily="34" charset="0"/>
                        <a:ea typeface="Calibri" panose="020F0502020204030204" pitchFamily="34" charset="0"/>
                        <a:cs typeface="Times New Roman" panose="02020603050405020304" pitchFamily="18" charset="0"/>
                      </a:endParaRPr>
                    </a:p>
                  </a:txBody>
                  <a:tcPr marL="52187" marR="52187" marT="0" marB="0"/>
                </a:tc>
                <a:tc>
                  <a:txBody>
                    <a:bodyPr/>
                    <a:lstStyle/>
                    <a:p>
                      <a:pPr marL="0" marR="0">
                        <a:lnSpc>
                          <a:spcPct val="107000"/>
                        </a:lnSpc>
                        <a:spcBef>
                          <a:spcPts val="0"/>
                        </a:spcBef>
                        <a:spcAft>
                          <a:spcPts val="0"/>
                        </a:spcAft>
                      </a:pPr>
                      <a:r>
                        <a:rPr lang="en-US" sz="1350" b="1" dirty="0">
                          <a:effectLst/>
                        </a:rPr>
                        <a:t>High displacement pressure &amp; rates of homeless</a:t>
                      </a:r>
                      <a:endParaRPr lang="en-US" sz="1350" b="1" dirty="0">
                        <a:effectLst/>
                        <a:latin typeface="Calibri" panose="020F0502020204030204" pitchFamily="34" charset="0"/>
                        <a:ea typeface="Calibri" panose="020F0502020204030204" pitchFamily="34" charset="0"/>
                        <a:cs typeface="Times New Roman" panose="02020603050405020304" pitchFamily="18" charset="0"/>
                      </a:endParaRPr>
                    </a:p>
                  </a:txBody>
                  <a:tcPr marL="52187" marR="52187" marT="0" marB="0">
                    <a:solidFill>
                      <a:schemeClr val="accent1">
                        <a:lumMod val="20000"/>
                        <a:lumOff val="80000"/>
                      </a:schemeClr>
                    </a:solidFill>
                  </a:tcPr>
                </a:tc>
                <a:extLst>
                  <a:ext uri="{0D108BD9-81ED-4DB2-BD59-A6C34878D82A}">
                    <a16:rowId xmlns:a16="http://schemas.microsoft.com/office/drawing/2014/main" val="2372188078"/>
                  </a:ext>
                </a:extLst>
              </a:tr>
            </a:tbl>
          </a:graphicData>
        </a:graphic>
      </p:graphicFrame>
      <p:sp>
        <p:nvSpPr>
          <p:cNvPr id="9" name="Rectangle 8"/>
          <p:cNvSpPr/>
          <p:nvPr/>
        </p:nvSpPr>
        <p:spPr>
          <a:xfrm>
            <a:off x="2394256" y="83124"/>
            <a:ext cx="4154325" cy="1292662"/>
          </a:xfrm>
          <a:prstGeom prst="rect">
            <a:avLst/>
          </a:prstGeom>
        </p:spPr>
        <p:txBody>
          <a:bodyPr wrap="square">
            <a:spAutoFit/>
          </a:bodyPr>
          <a:lstStyle/>
          <a:p>
            <a:r>
              <a:rPr lang="en-US" b="1" dirty="0">
                <a:solidFill>
                  <a:srgbClr val="00B050"/>
                </a:solidFill>
              </a:rPr>
              <a:t>Housing Abundance Success Sequence:</a:t>
            </a:r>
            <a:br>
              <a:rPr lang="en-US" b="1" dirty="0">
                <a:solidFill>
                  <a:srgbClr val="00B050"/>
                </a:solidFill>
              </a:rPr>
            </a:br>
            <a:r>
              <a:rPr lang="en-US" sz="1600" dirty="0"/>
              <a:t>1. By-right zoning</a:t>
            </a:r>
            <a:br>
              <a:rPr lang="en-US" sz="1600" dirty="0"/>
            </a:br>
            <a:r>
              <a:rPr lang="en-US" sz="1600" dirty="0"/>
              <a:t>2. Keep it short and simple (KISS) land use rules</a:t>
            </a:r>
            <a:br>
              <a:rPr lang="en-US" sz="1600" dirty="0"/>
            </a:br>
            <a:r>
              <a:rPr lang="en-US" sz="1600" dirty="0"/>
              <a:t>3. Unleash housing</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r>
              <a:rPr lang="en-US" sz="1200" dirty="0">
                <a:hlinkClick r:id="rId2"/>
              </a:rPr>
              <a:t>Link to AEI Housing Center Model Light-Touch Density Bill</a:t>
            </a:r>
            <a:r>
              <a:rPr lang="en-US" sz="1200" dirty="0"/>
              <a:t> </a:t>
            </a:r>
          </a:p>
        </p:txBody>
      </p:sp>
    </p:spTree>
    <p:extLst>
      <p:ext uri="{BB962C8B-B14F-4D97-AF65-F5344CB8AC3E}">
        <p14:creationId xmlns:p14="http://schemas.microsoft.com/office/powerpoint/2010/main" val="11423203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FEFCD4-872A-4456-BB93-CD477940B2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p:cNvSpPr txBox="1"/>
          <p:nvPr/>
        </p:nvSpPr>
        <p:spPr>
          <a:xfrm>
            <a:off x="321733" y="74529"/>
            <a:ext cx="8650817" cy="346249"/>
          </a:xfrm>
          <a:prstGeom prst="rect">
            <a:avLst/>
          </a:prstGeom>
          <a:noFill/>
        </p:spPr>
        <p:txBody>
          <a:bodyPr wrap="square" rtlCol="0">
            <a:spAutoFit/>
          </a:bodyPr>
          <a:lstStyle/>
          <a:p>
            <a:pPr lvl="0">
              <a:defRPr/>
            </a:pPr>
            <a:r>
              <a:rPr lang="en-US" sz="1650" b="1" dirty="0"/>
              <a:t>Zoning: </a:t>
            </a:r>
            <a:r>
              <a:rPr lang="en-US" sz="1650" b="1" dirty="0" smtClean="0"/>
              <a:t>Virginia’s </a:t>
            </a:r>
            <a:r>
              <a:rPr lang="en-US" sz="1650" b="1" dirty="0" smtClean="0"/>
              <a:t>Declaration of Rights Provides a </a:t>
            </a:r>
            <a:r>
              <a:rPr lang="en-US" sz="1650" b="1" dirty="0"/>
              <a:t>New Take on State vs. Municipal Powers</a:t>
            </a:r>
            <a:endParaRPr kumimoji="0" lang="en-US" sz="1650" b="1" i="0" u="none" strike="noStrike" kern="1200" cap="none" spc="0" normalizeH="0" baseline="0" noProof="0" dirty="0">
              <a:ln>
                <a:noFill/>
              </a:ln>
              <a:effectLst/>
              <a:uLnTx/>
              <a:uFillTx/>
            </a:endParaRPr>
          </a:p>
        </p:txBody>
      </p:sp>
      <p:cxnSp>
        <p:nvCxnSpPr>
          <p:cNvPr id="13" name="Straight Connector 12"/>
          <p:cNvCxnSpPr/>
          <p:nvPr/>
        </p:nvCxnSpPr>
        <p:spPr>
          <a:xfrm>
            <a:off x="455736" y="461432"/>
            <a:ext cx="8023860" cy="0"/>
          </a:xfrm>
          <a:prstGeom prst="line">
            <a:avLst/>
          </a:prstGeom>
          <a:ln w="28575">
            <a:solidFill>
              <a:srgbClr val="008CCC"/>
            </a:solidFill>
          </a:ln>
          <a:effectLst/>
        </p:spPr>
        <p:style>
          <a:lnRef idx="2">
            <a:schemeClr val="accent1"/>
          </a:lnRef>
          <a:fillRef idx="0">
            <a:schemeClr val="accent1"/>
          </a:fillRef>
          <a:effectRef idx="1">
            <a:schemeClr val="accent1"/>
          </a:effectRef>
          <a:fontRef idx="minor">
            <a:schemeClr val="tx1"/>
          </a:fontRef>
        </p:style>
      </p:cxnSp>
      <p:sp>
        <p:nvSpPr>
          <p:cNvPr id="4" name="Rectangle 3">
            <a:extLst>
              <a:ext uri="{FF2B5EF4-FFF2-40B4-BE49-F238E27FC236}">
                <a16:creationId xmlns:a16="http://schemas.microsoft.com/office/drawing/2014/main" id="{97FD23EB-B6E1-4C93-AAE7-4FFD051CBBC5}"/>
              </a:ext>
            </a:extLst>
          </p:cNvPr>
          <p:cNvSpPr/>
          <p:nvPr/>
        </p:nvSpPr>
        <p:spPr>
          <a:xfrm>
            <a:off x="259838" y="6475255"/>
            <a:ext cx="4572000" cy="246221"/>
          </a:xfrm>
          <a:prstGeom prst="rect">
            <a:avLst/>
          </a:prstGeom>
        </p:spPr>
        <p:txBody>
          <a:bodyPr>
            <a:spAutoFit/>
          </a:bodyPr>
          <a:lstStyle/>
          <a:p>
            <a:r>
              <a:rPr lang="en-US" sz="1000" dirty="0" smtClean="0">
                <a:solidFill>
                  <a:prstClr val="black"/>
                </a:solidFill>
                <a:ea typeface="Calibri" panose="020F0502020204030204" pitchFamily="34" charset="0"/>
                <a:cs typeface="Calibri" panose="020F0502020204030204" pitchFamily="34" charset="0"/>
              </a:rPr>
              <a:t>* </a:t>
            </a:r>
            <a:r>
              <a:rPr lang="en-US" sz="1000" dirty="0">
                <a:solidFill>
                  <a:prstClr val="black"/>
                </a:solidFill>
                <a:ea typeface="Calibri" panose="020F0502020204030204" pitchFamily="34" charset="0"/>
                <a:cs typeface="Calibri" panose="020F0502020204030204" pitchFamily="34" charset="0"/>
                <a:hlinkClick r:id="rId2"/>
              </a:rPr>
              <a:t>https://law.lis.virginia.gov/constitutionfull</a:t>
            </a:r>
            <a:r>
              <a:rPr lang="en-US" sz="1000" dirty="0" smtClean="0">
                <a:solidFill>
                  <a:prstClr val="black"/>
                </a:solidFill>
                <a:ea typeface="Calibri" panose="020F0502020204030204" pitchFamily="34" charset="0"/>
                <a:cs typeface="Calibri" panose="020F0502020204030204" pitchFamily="34" charset="0"/>
                <a:hlinkClick r:id="rId2"/>
              </a:rPr>
              <a:t>/</a:t>
            </a:r>
            <a:r>
              <a:rPr lang="en-US" sz="1000" dirty="0" smtClean="0">
                <a:solidFill>
                  <a:prstClr val="black"/>
                </a:solidFill>
                <a:ea typeface="Calibri" panose="020F0502020204030204" pitchFamily="34" charset="0"/>
                <a:cs typeface="Calibri" panose="020F0502020204030204" pitchFamily="34" charset="0"/>
              </a:rPr>
              <a:t> </a:t>
            </a:r>
            <a:endParaRPr lang="en-US" sz="1000" dirty="0"/>
          </a:p>
        </p:txBody>
      </p:sp>
      <p:sp>
        <p:nvSpPr>
          <p:cNvPr id="5" name="Rectangle 2"/>
          <p:cNvSpPr>
            <a:spLocks noChangeArrowheads="1"/>
          </p:cNvSpPr>
          <p:nvPr/>
        </p:nvSpPr>
        <p:spPr bwMode="auto">
          <a:xfrm>
            <a:off x="146957" y="379008"/>
            <a:ext cx="8776607" cy="624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27100" algn="l"/>
              </a:tabLst>
              <a:defRPr>
                <a:solidFill>
                  <a:schemeClr val="tx1"/>
                </a:solidFill>
                <a:latin typeface="Arial" panose="020B0604020202020204" pitchFamily="34" charset="0"/>
              </a:defRPr>
            </a:lvl1pPr>
            <a:lvl2pPr eaLnBrk="0" fontAlgn="base" hangingPunct="0">
              <a:spcBef>
                <a:spcPct val="0"/>
              </a:spcBef>
              <a:spcAft>
                <a:spcPct val="0"/>
              </a:spcAft>
              <a:tabLst>
                <a:tab pos="927100" algn="l"/>
              </a:tabLst>
              <a:defRPr>
                <a:solidFill>
                  <a:schemeClr val="tx1"/>
                </a:solidFill>
                <a:latin typeface="Arial" panose="020B0604020202020204" pitchFamily="34" charset="0"/>
              </a:defRPr>
            </a:lvl2pPr>
            <a:lvl3pPr eaLnBrk="0" fontAlgn="base" hangingPunct="0">
              <a:spcBef>
                <a:spcPct val="0"/>
              </a:spcBef>
              <a:spcAft>
                <a:spcPct val="0"/>
              </a:spcAft>
              <a:tabLst>
                <a:tab pos="927100" algn="l"/>
              </a:tabLst>
              <a:defRPr>
                <a:solidFill>
                  <a:schemeClr val="tx1"/>
                </a:solidFill>
                <a:latin typeface="Arial" panose="020B0604020202020204" pitchFamily="34" charset="0"/>
              </a:defRPr>
            </a:lvl3pPr>
            <a:lvl4pPr eaLnBrk="0" fontAlgn="base" hangingPunct="0">
              <a:spcBef>
                <a:spcPct val="0"/>
              </a:spcBef>
              <a:spcAft>
                <a:spcPct val="0"/>
              </a:spcAft>
              <a:tabLst>
                <a:tab pos="927100" algn="l"/>
              </a:tabLst>
              <a:defRPr>
                <a:solidFill>
                  <a:schemeClr val="tx1"/>
                </a:solidFill>
                <a:latin typeface="Arial" panose="020B0604020202020204" pitchFamily="34" charset="0"/>
              </a:defRPr>
            </a:lvl4pPr>
            <a:lvl5pPr eaLnBrk="0" fontAlgn="base" hangingPunct="0">
              <a:spcBef>
                <a:spcPct val="0"/>
              </a:spcBef>
              <a:spcAft>
                <a:spcPct val="0"/>
              </a:spcAft>
              <a:tabLst>
                <a:tab pos="927100" algn="l"/>
              </a:tabLst>
              <a:defRPr>
                <a:solidFill>
                  <a:schemeClr val="tx1"/>
                </a:solidFill>
                <a:latin typeface="Arial" panose="020B0604020202020204" pitchFamily="34" charset="0"/>
              </a:defRPr>
            </a:lvl5pPr>
            <a:lvl6pPr eaLnBrk="0" fontAlgn="base" hangingPunct="0">
              <a:spcBef>
                <a:spcPct val="0"/>
              </a:spcBef>
              <a:spcAft>
                <a:spcPct val="0"/>
              </a:spcAft>
              <a:tabLst>
                <a:tab pos="927100" algn="l"/>
              </a:tabLst>
              <a:defRPr>
                <a:solidFill>
                  <a:schemeClr val="tx1"/>
                </a:solidFill>
                <a:latin typeface="Arial" panose="020B0604020202020204" pitchFamily="34" charset="0"/>
              </a:defRPr>
            </a:lvl6pPr>
            <a:lvl7pPr eaLnBrk="0" fontAlgn="base" hangingPunct="0">
              <a:spcBef>
                <a:spcPct val="0"/>
              </a:spcBef>
              <a:spcAft>
                <a:spcPct val="0"/>
              </a:spcAft>
              <a:tabLst>
                <a:tab pos="927100" algn="l"/>
              </a:tabLst>
              <a:defRPr>
                <a:solidFill>
                  <a:schemeClr val="tx1"/>
                </a:solidFill>
                <a:latin typeface="Arial" panose="020B0604020202020204" pitchFamily="34" charset="0"/>
              </a:defRPr>
            </a:lvl7pPr>
            <a:lvl8pPr eaLnBrk="0" fontAlgn="base" hangingPunct="0">
              <a:spcBef>
                <a:spcPct val="0"/>
              </a:spcBef>
              <a:spcAft>
                <a:spcPct val="0"/>
              </a:spcAft>
              <a:tabLst>
                <a:tab pos="927100" algn="l"/>
              </a:tabLst>
              <a:defRPr>
                <a:solidFill>
                  <a:schemeClr val="tx1"/>
                </a:solidFill>
                <a:latin typeface="Arial" panose="020B0604020202020204" pitchFamily="34" charset="0"/>
              </a:defRPr>
            </a:lvl8pPr>
            <a:lvl9pPr eaLnBrk="0" fontAlgn="base" hangingPunct="0">
              <a:spcBef>
                <a:spcPct val="0"/>
              </a:spcBef>
              <a:spcAft>
                <a:spcPct val="0"/>
              </a:spcAft>
              <a:tabLst>
                <a:tab pos="927100" algn="l"/>
              </a:tabLst>
              <a:defRPr>
                <a:solidFill>
                  <a:schemeClr val="tx1"/>
                </a:solidFill>
                <a:latin typeface="Arial" panose="020B0604020202020204" pitchFamily="34" charset="0"/>
              </a:defRPr>
            </a:lvl9pPr>
          </a:lstStyle>
          <a:p>
            <a:pPr marL="285750" indent="-285750" defTabSz="914400">
              <a:buFont typeface="Arial" panose="020B0604020202020204" pitchFamily="34" charset="0"/>
              <a:buChar char="•"/>
            </a:pPr>
            <a:r>
              <a:rPr lang="en-US" sz="1250" dirty="0"/>
              <a:t>Rather than framing zoning as a power struggle between the </a:t>
            </a:r>
            <a:r>
              <a:rPr lang="en-US" sz="1250" dirty="0" smtClean="0"/>
              <a:t>VA </a:t>
            </a:r>
            <a:r>
              <a:rPr lang="en-US" sz="1250" dirty="0"/>
              <a:t>legislature and municipalities, an alternative would be to frame as the citizens and </a:t>
            </a:r>
            <a:r>
              <a:rPr lang="en-US" sz="1250" dirty="0" smtClean="0"/>
              <a:t>the </a:t>
            </a:r>
            <a:r>
              <a:rPr lang="en-US" sz="1250" dirty="0" smtClean="0"/>
              <a:t>Virginia</a:t>
            </a:r>
            <a:r>
              <a:rPr lang="en-US" sz="1250" dirty="0" smtClean="0"/>
              <a:t> </a:t>
            </a:r>
            <a:r>
              <a:rPr lang="en-US" sz="1250" dirty="0" smtClean="0"/>
              <a:t>Bill of Rights on </a:t>
            </a:r>
            <a:r>
              <a:rPr lang="en-US" sz="1250" dirty="0"/>
              <a:t>one side and the power of the government (both the legislature and municipalities) to limit </a:t>
            </a:r>
            <a:r>
              <a:rPr lang="en-US" sz="1250" dirty="0" smtClean="0"/>
              <a:t>those rights </a:t>
            </a:r>
            <a:r>
              <a:rPr lang="en-US" sz="1250" dirty="0"/>
              <a:t>on the other side. </a:t>
            </a:r>
          </a:p>
          <a:p>
            <a:pPr marL="285750" lvl="0" indent="-285750" defTabSz="914400">
              <a:buFont typeface="Arial" panose="020B0604020202020204" pitchFamily="34" charset="0"/>
              <a:buChar char="•"/>
            </a:pPr>
            <a:r>
              <a:rPr lang="en-US" altLang="en-US" sz="1250" dirty="0" smtClean="0">
                <a:ea typeface="Times New Roman" panose="02020603050405020304" pitchFamily="18" charset="0"/>
              </a:rPr>
              <a:t>Relevant </a:t>
            </a:r>
            <a:r>
              <a:rPr lang="en-US" altLang="en-US" sz="1250" dirty="0">
                <a:ea typeface="Times New Roman" panose="02020603050405020304" pitchFamily="18" charset="0"/>
              </a:rPr>
              <a:t>Constitutional Provisions</a:t>
            </a:r>
            <a:r>
              <a:rPr lang="en-US" altLang="en-US" sz="1250" dirty="0" smtClean="0">
                <a:ea typeface="Times New Roman" panose="02020603050405020304" pitchFamily="18" charset="0"/>
              </a:rPr>
              <a:t>, Article I: Virginia </a:t>
            </a:r>
            <a:r>
              <a:rPr lang="en-US" altLang="en-US" sz="1250" dirty="0">
                <a:ea typeface="Times New Roman" panose="02020603050405020304" pitchFamily="18" charset="0"/>
              </a:rPr>
              <a:t>Bill of </a:t>
            </a:r>
            <a:r>
              <a:rPr lang="en-US" altLang="en-US" sz="1250" dirty="0" smtClean="0">
                <a:ea typeface="Times New Roman" panose="02020603050405020304" pitchFamily="18" charset="0"/>
              </a:rPr>
              <a:t>Rights (emphasis added):*</a:t>
            </a:r>
            <a:endParaRPr lang="en-US" altLang="en-US" sz="1250" dirty="0" smtClean="0"/>
          </a:p>
          <a:p>
            <a:pPr marL="742950" lvl="1" indent="-285750" defTabSz="914400">
              <a:buFont typeface="Arial" panose="020B0604020202020204" pitchFamily="34" charset="0"/>
              <a:buChar char="•"/>
            </a:pPr>
            <a:r>
              <a:rPr lang="en-US" altLang="en-US" sz="1250" dirty="0">
                <a:ea typeface="Times New Roman" panose="02020603050405020304" pitchFamily="18" charset="0"/>
              </a:rPr>
              <a:t>Section 1. Equality and rights of men</a:t>
            </a:r>
            <a:r>
              <a:rPr lang="en-US" altLang="en-US" sz="1250" dirty="0" smtClean="0">
                <a:ea typeface="Times New Roman" panose="02020603050405020304" pitchFamily="18" charset="0"/>
              </a:rPr>
              <a:t>. That </a:t>
            </a:r>
            <a:r>
              <a:rPr lang="en-US" altLang="en-US" sz="1250" dirty="0">
                <a:ea typeface="Times New Roman" panose="02020603050405020304" pitchFamily="18" charset="0"/>
              </a:rPr>
              <a:t>all men are by nature equally free and independent and have certain inherent rights, of which, when </a:t>
            </a:r>
            <a:r>
              <a:rPr lang="en-US" altLang="en-US" sz="1250" dirty="0" smtClean="0">
                <a:ea typeface="Times New Roman" panose="02020603050405020304" pitchFamily="18" charset="0"/>
              </a:rPr>
              <a:t>they enter </a:t>
            </a:r>
            <a:r>
              <a:rPr lang="en-US" altLang="en-US" sz="1250" dirty="0">
                <a:ea typeface="Times New Roman" panose="02020603050405020304" pitchFamily="18" charset="0"/>
              </a:rPr>
              <a:t>into a state of society, they cannot, by any compact, deprive or divest their posterity; namely, </a:t>
            </a:r>
            <a:r>
              <a:rPr lang="en-US" altLang="en-US" sz="1250" b="1" dirty="0">
                <a:ea typeface="Times New Roman" panose="02020603050405020304" pitchFamily="18" charset="0"/>
              </a:rPr>
              <a:t>the enjoyment </a:t>
            </a:r>
            <a:r>
              <a:rPr lang="en-US" altLang="en-US" sz="1250" b="1" dirty="0" smtClean="0">
                <a:ea typeface="Times New Roman" panose="02020603050405020304" pitchFamily="18" charset="0"/>
              </a:rPr>
              <a:t>of life </a:t>
            </a:r>
            <a:r>
              <a:rPr lang="en-US" altLang="en-US" sz="1250" b="1" dirty="0">
                <a:ea typeface="Times New Roman" panose="02020603050405020304" pitchFamily="18" charset="0"/>
              </a:rPr>
              <a:t>and liberty, with the means of acquiring and possessing property, and pursuing and obtaining happiness </a:t>
            </a:r>
            <a:r>
              <a:rPr lang="en-US" altLang="en-US" sz="1250" b="1" dirty="0" smtClean="0">
                <a:ea typeface="Times New Roman" panose="02020603050405020304" pitchFamily="18" charset="0"/>
              </a:rPr>
              <a:t>and safety</a:t>
            </a:r>
            <a:r>
              <a:rPr lang="en-US" altLang="en-US" sz="1250" dirty="0" smtClean="0">
                <a:ea typeface="Times New Roman" panose="02020603050405020304" pitchFamily="18" charset="0"/>
              </a:rPr>
              <a:t>.</a:t>
            </a:r>
          </a:p>
          <a:p>
            <a:pPr marL="742950" lvl="1" indent="-285750" defTabSz="914400">
              <a:buFont typeface="Arial" panose="020B0604020202020204" pitchFamily="34" charset="0"/>
              <a:buChar char="•"/>
            </a:pPr>
            <a:r>
              <a:rPr lang="en-US" altLang="en-US" sz="1250" dirty="0">
                <a:ea typeface="Times New Roman" panose="02020603050405020304" pitchFamily="18" charset="0"/>
              </a:rPr>
              <a:t>Section 11. Due process of law</a:t>
            </a:r>
            <a:r>
              <a:rPr lang="en-US" altLang="en-US" sz="1250" dirty="0" smtClean="0">
                <a:ea typeface="Times New Roman" panose="02020603050405020304" pitchFamily="18" charset="0"/>
              </a:rPr>
              <a:t>;…</a:t>
            </a:r>
            <a:r>
              <a:rPr lang="en-US" altLang="en-US" sz="1250" b="1" dirty="0" smtClean="0">
                <a:ea typeface="Times New Roman" panose="02020603050405020304" pitchFamily="18" charset="0"/>
              </a:rPr>
              <a:t>taking </a:t>
            </a:r>
            <a:r>
              <a:rPr lang="en-US" altLang="en-US" sz="1250" b="1" dirty="0">
                <a:ea typeface="Times New Roman" panose="02020603050405020304" pitchFamily="18" charset="0"/>
              </a:rPr>
              <a:t>or damaging of private property</a:t>
            </a:r>
            <a:r>
              <a:rPr lang="en-US" altLang="en-US" sz="1250" b="1" dirty="0" smtClean="0">
                <a:ea typeface="Times New Roman" panose="02020603050405020304" pitchFamily="18" charset="0"/>
              </a:rPr>
              <a:t>;</a:t>
            </a:r>
            <a:r>
              <a:rPr lang="en-US" altLang="en-US" sz="1250" dirty="0" smtClean="0">
                <a:ea typeface="Times New Roman" panose="02020603050405020304" pitchFamily="18" charset="0"/>
              </a:rPr>
              <a:t>…. </a:t>
            </a:r>
            <a:r>
              <a:rPr lang="en-US" altLang="en-US" sz="1250" b="1" dirty="0" smtClean="0">
                <a:ea typeface="Times New Roman" panose="02020603050405020304" pitchFamily="18" charset="0"/>
              </a:rPr>
              <a:t>That </a:t>
            </a:r>
            <a:r>
              <a:rPr lang="en-US" altLang="en-US" sz="1250" b="1" dirty="0">
                <a:ea typeface="Times New Roman" panose="02020603050405020304" pitchFamily="18" charset="0"/>
              </a:rPr>
              <a:t>no person shall be deprived of his life, liberty, or property without due process of law</a:t>
            </a:r>
            <a:r>
              <a:rPr lang="en-US" altLang="en-US" sz="1250" b="1" dirty="0" smtClean="0">
                <a:ea typeface="Times New Roman" panose="02020603050405020304" pitchFamily="18" charset="0"/>
              </a:rPr>
              <a:t>;…That </a:t>
            </a:r>
            <a:r>
              <a:rPr lang="en-US" altLang="en-US" sz="1250" b="1" dirty="0">
                <a:ea typeface="Times New Roman" panose="02020603050405020304" pitchFamily="18" charset="0"/>
              </a:rPr>
              <a:t>the General Assembly shall pass no law whereby private property, the right to which is fundamental, </a:t>
            </a:r>
            <a:r>
              <a:rPr lang="en-US" altLang="en-US" sz="1250" b="1" dirty="0" smtClean="0">
                <a:ea typeface="Times New Roman" panose="02020603050405020304" pitchFamily="18" charset="0"/>
              </a:rPr>
              <a:t>shall be </a:t>
            </a:r>
            <a:r>
              <a:rPr lang="en-US" altLang="en-US" sz="1250" b="1" dirty="0">
                <a:ea typeface="Times New Roman" panose="02020603050405020304" pitchFamily="18" charset="0"/>
              </a:rPr>
              <a:t>damaged or taken except for public use. No private property shall be damaged or taken for public use </a:t>
            </a:r>
            <a:r>
              <a:rPr lang="en-US" altLang="en-US" sz="1250" b="1" dirty="0" smtClean="0">
                <a:ea typeface="Times New Roman" panose="02020603050405020304" pitchFamily="18" charset="0"/>
              </a:rPr>
              <a:t>without just </a:t>
            </a:r>
            <a:r>
              <a:rPr lang="en-US" altLang="en-US" sz="1250" b="1" dirty="0">
                <a:ea typeface="Times New Roman" panose="02020603050405020304" pitchFamily="18" charset="0"/>
              </a:rPr>
              <a:t>compensation to the owner thereof. </a:t>
            </a:r>
            <a:r>
              <a:rPr lang="en-US" altLang="en-US" sz="1250" dirty="0">
                <a:ea typeface="Times New Roman" panose="02020603050405020304" pitchFamily="18" charset="0"/>
              </a:rPr>
              <a:t>No more private property may be taken than necessary to achieve the </a:t>
            </a:r>
            <a:r>
              <a:rPr lang="en-US" altLang="en-US" sz="1250" dirty="0" smtClean="0">
                <a:ea typeface="Times New Roman" panose="02020603050405020304" pitchFamily="18" charset="0"/>
              </a:rPr>
              <a:t>stated public </a:t>
            </a:r>
            <a:r>
              <a:rPr lang="en-US" altLang="en-US" sz="1250" dirty="0">
                <a:ea typeface="Times New Roman" panose="02020603050405020304" pitchFamily="18" charset="0"/>
              </a:rPr>
              <a:t>use. </a:t>
            </a:r>
            <a:r>
              <a:rPr lang="en-US" altLang="en-US" sz="1250" dirty="0" smtClean="0">
                <a:ea typeface="Times New Roman" panose="02020603050405020304" pitchFamily="18" charset="0"/>
              </a:rPr>
              <a:t>Just compensation </a:t>
            </a:r>
            <a:r>
              <a:rPr lang="en-US" altLang="en-US" sz="1250" dirty="0">
                <a:ea typeface="Times New Roman" panose="02020603050405020304" pitchFamily="18" charset="0"/>
              </a:rPr>
              <a:t>shall be no less than the value of the property taken, lost profits and lost access, </a:t>
            </a:r>
            <a:r>
              <a:rPr lang="en-US" altLang="en-US" sz="1250" dirty="0" smtClean="0">
                <a:ea typeface="Times New Roman" panose="02020603050405020304" pitchFamily="18" charset="0"/>
              </a:rPr>
              <a:t>and damages </a:t>
            </a:r>
            <a:r>
              <a:rPr lang="en-US" altLang="en-US" sz="1250" dirty="0">
                <a:ea typeface="Times New Roman" panose="02020603050405020304" pitchFamily="18" charset="0"/>
              </a:rPr>
              <a:t>to the residue caused by the taking. </a:t>
            </a:r>
            <a:endParaRPr lang="en-US" altLang="en-US" sz="1250" dirty="0" smtClean="0">
              <a:ea typeface="Times New Roman" panose="02020603050405020304" pitchFamily="18" charset="0"/>
            </a:endParaRPr>
          </a:p>
          <a:p>
            <a:pPr marL="742950" lvl="1" indent="-285750" defTabSz="914400">
              <a:buFont typeface="Arial" panose="020B0604020202020204" pitchFamily="34" charset="0"/>
              <a:buChar char="•"/>
            </a:pPr>
            <a:r>
              <a:rPr lang="en-US" altLang="en-US" sz="1250" dirty="0">
                <a:ea typeface="Times New Roman" panose="02020603050405020304" pitchFamily="18" charset="0"/>
              </a:rPr>
              <a:t>Section 15. Qualities necessary to preservation of free government</a:t>
            </a:r>
            <a:r>
              <a:rPr lang="en-US" altLang="en-US" sz="1250" dirty="0" smtClean="0">
                <a:ea typeface="Times New Roman" panose="02020603050405020304" pitchFamily="18" charset="0"/>
              </a:rPr>
              <a:t>. That </a:t>
            </a:r>
            <a:r>
              <a:rPr lang="en-US" altLang="en-US" sz="1250" dirty="0">
                <a:ea typeface="Times New Roman" panose="02020603050405020304" pitchFamily="18" charset="0"/>
              </a:rPr>
              <a:t>no free government, nor the blessings of liberty, can be preserved to any people, but by a firm adherence </a:t>
            </a:r>
            <a:r>
              <a:rPr lang="en-US" altLang="en-US" sz="1250" dirty="0" smtClean="0">
                <a:ea typeface="Times New Roman" panose="02020603050405020304" pitchFamily="18" charset="0"/>
              </a:rPr>
              <a:t>to justice</a:t>
            </a:r>
            <a:r>
              <a:rPr lang="en-US" altLang="en-US" sz="1250" dirty="0">
                <a:ea typeface="Times New Roman" panose="02020603050405020304" pitchFamily="18" charset="0"/>
              </a:rPr>
              <a:t>, moderation, temperance, frugality, and virtue; </a:t>
            </a:r>
            <a:r>
              <a:rPr lang="en-US" altLang="en-US" sz="1250" b="1" dirty="0">
                <a:ea typeface="Times New Roman" panose="02020603050405020304" pitchFamily="18" charset="0"/>
              </a:rPr>
              <a:t>by frequent recurrence to fundamental principles</a:t>
            </a:r>
            <a:r>
              <a:rPr lang="en-US" altLang="en-US" sz="1250" dirty="0">
                <a:ea typeface="Times New Roman" panose="02020603050405020304" pitchFamily="18" charset="0"/>
              </a:rPr>
              <a:t>; and by </a:t>
            </a:r>
            <a:r>
              <a:rPr lang="en-US" altLang="en-US" sz="1250" dirty="0" smtClean="0">
                <a:ea typeface="Times New Roman" panose="02020603050405020304" pitchFamily="18" charset="0"/>
              </a:rPr>
              <a:t>the recognition </a:t>
            </a:r>
            <a:r>
              <a:rPr lang="en-US" altLang="en-US" sz="1250" dirty="0">
                <a:ea typeface="Times New Roman" panose="02020603050405020304" pitchFamily="18" charset="0"/>
              </a:rPr>
              <a:t>by all citizens that they have duties as well as rights, and that such rights cannot be enjoyed save in </a:t>
            </a:r>
            <a:r>
              <a:rPr lang="en-US" altLang="en-US" sz="1250" dirty="0" smtClean="0">
                <a:ea typeface="Times New Roman" panose="02020603050405020304" pitchFamily="18" charset="0"/>
              </a:rPr>
              <a:t>a society </a:t>
            </a:r>
            <a:r>
              <a:rPr lang="en-US" altLang="en-US" sz="1250" dirty="0">
                <a:ea typeface="Times New Roman" panose="02020603050405020304" pitchFamily="18" charset="0"/>
              </a:rPr>
              <a:t>where law is respected and due process is </a:t>
            </a:r>
            <a:r>
              <a:rPr lang="en-US" altLang="en-US" sz="1250" dirty="0" smtClean="0">
                <a:ea typeface="Times New Roman" panose="02020603050405020304" pitchFamily="18" charset="0"/>
              </a:rPr>
              <a:t>observed </a:t>
            </a:r>
            <a:r>
              <a:rPr lang="en-US" altLang="en-US" sz="1250" dirty="0">
                <a:ea typeface="Times New Roman" panose="02020603050405020304" pitchFamily="18" charset="0"/>
              </a:rPr>
              <a:t>(see next slide</a:t>
            </a:r>
            <a:r>
              <a:rPr lang="en-US" altLang="en-US" sz="1250" dirty="0" smtClean="0">
                <a:ea typeface="Times New Roman" panose="02020603050405020304" pitchFamily="18" charset="0"/>
              </a:rPr>
              <a:t>).</a:t>
            </a:r>
          </a:p>
          <a:p>
            <a:pPr marL="742950" lvl="1" indent="-285750" defTabSz="914400">
              <a:buFont typeface="Arial" panose="020B0604020202020204" pitchFamily="34" charset="0"/>
              <a:buChar char="•"/>
            </a:pPr>
            <a:r>
              <a:rPr lang="en-US" altLang="en-US" sz="1250" dirty="0">
                <a:ea typeface="Times New Roman" panose="02020603050405020304" pitchFamily="18" charset="0"/>
              </a:rPr>
              <a:t>Section 17. Construction of the Bill of Rights</a:t>
            </a:r>
            <a:r>
              <a:rPr lang="en-US" altLang="en-US" sz="1250" dirty="0" smtClean="0">
                <a:ea typeface="Times New Roman" panose="02020603050405020304" pitchFamily="18" charset="0"/>
              </a:rPr>
              <a:t>. The </a:t>
            </a:r>
            <a:r>
              <a:rPr lang="en-US" altLang="en-US" sz="1250" dirty="0">
                <a:ea typeface="Times New Roman" panose="02020603050405020304" pitchFamily="18" charset="0"/>
              </a:rPr>
              <a:t>rights enumerated in this Bill of Rights shall not be construed to limit other rights of the people not </a:t>
            </a:r>
            <a:r>
              <a:rPr lang="en-US" altLang="en-US" sz="1250" dirty="0" smtClean="0">
                <a:ea typeface="Times New Roman" panose="02020603050405020304" pitchFamily="18" charset="0"/>
              </a:rPr>
              <a:t>therein expressed</a:t>
            </a:r>
            <a:r>
              <a:rPr lang="en-US" altLang="en-US" sz="1250" dirty="0">
                <a:ea typeface="Times New Roman" panose="02020603050405020304" pitchFamily="18" charset="0"/>
              </a:rPr>
              <a:t>. </a:t>
            </a:r>
            <a:endParaRPr lang="en-US" altLang="en-US" sz="1250" dirty="0" smtClean="0">
              <a:ea typeface="Times New Roman" panose="02020603050405020304" pitchFamily="18" charset="0"/>
            </a:endParaRPr>
          </a:p>
          <a:p>
            <a:pPr marL="285750" indent="-285750">
              <a:buFont typeface="Arial" panose="020B0604020202020204" pitchFamily="34" charset="0"/>
              <a:buChar char="•"/>
            </a:pPr>
            <a:r>
              <a:rPr lang="en-US" sz="1250" dirty="0" smtClean="0"/>
              <a:t>Framed </a:t>
            </a:r>
            <a:r>
              <a:rPr lang="en-US" sz="1250" dirty="0"/>
              <a:t>in this manner, fundamental questions </a:t>
            </a:r>
            <a:r>
              <a:rPr lang="en-US" sz="1250" dirty="0" smtClean="0"/>
              <a:t>arise:</a:t>
            </a:r>
          </a:p>
          <a:p>
            <a:pPr marL="742950" lvl="1" indent="-285750">
              <a:buFont typeface="Arial" panose="020B0604020202020204" pitchFamily="34" charset="0"/>
              <a:buChar char="•"/>
            </a:pPr>
            <a:r>
              <a:rPr lang="en-US" sz="1250" dirty="0" smtClean="0"/>
              <a:t>Do </a:t>
            </a:r>
            <a:r>
              <a:rPr lang="en-US" sz="1250" dirty="0"/>
              <a:t>the</a:t>
            </a:r>
            <a:r>
              <a:rPr lang="en-US" sz="1250" dirty="0">
                <a:solidFill>
                  <a:srgbClr val="00B050"/>
                </a:solidFill>
              </a:rPr>
              <a:t> </a:t>
            </a:r>
            <a:r>
              <a:rPr lang="en-US" sz="1250" dirty="0" smtClean="0"/>
              <a:t>Virginia </a:t>
            </a:r>
            <a:r>
              <a:rPr lang="en-US" sz="1250" dirty="0" smtClean="0"/>
              <a:t>legislature </a:t>
            </a:r>
            <a:r>
              <a:rPr lang="en-US" sz="1250" dirty="0"/>
              <a:t>and municipalities have the power </a:t>
            </a:r>
            <a:r>
              <a:rPr lang="en-US" sz="1250" dirty="0" smtClean="0"/>
              <a:t>to prohibit their </a:t>
            </a:r>
            <a:r>
              <a:rPr lang="en-US" sz="1250" dirty="0"/>
              <a:t>citizens </a:t>
            </a:r>
            <a:r>
              <a:rPr lang="en-US" sz="1250" dirty="0" smtClean="0"/>
              <a:t>from building an </a:t>
            </a:r>
            <a:r>
              <a:rPr lang="en-US" sz="1250" dirty="0"/>
              <a:t>ADU or 2, 3 or 4 homes on a property of say 6000 square feet. </a:t>
            </a:r>
          </a:p>
          <a:p>
            <a:pPr marL="742950" lvl="1" indent="-285750">
              <a:buFont typeface="Arial" panose="020B0604020202020204" pitchFamily="34" charset="0"/>
              <a:buChar char="•"/>
            </a:pPr>
            <a:r>
              <a:rPr lang="en-US" sz="1250" dirty="0" smtClean="0"/>
              <a:t>May they impose </a:t>
            </a:r>
            <a:r>
              <a:rPr lang="en-US" sz="1250" dirty="0"/>
              <a:t>numerous </a:t>
            </a:r>
            <a:r>
              <a:rPr lang="en-US" sz="1250" dirty="0" smtClean="0"/>
              <a:t>expensive and burdensome non-health </a:t>
            </a:r>
            <a:r>
              <a:rPr lang="en-US" sz="1250" dirty="0"/>
              <a:t>and safety related constraints </a:t>
            </a:r>
            <a:r>
              <a:rPr lang="en-US" sz="1250" dirty="0" smtClean="0"/>
              <a:t>present in today’s </a:t>
            </a:r>
            <a:r>
              <a:rPr lang="en-US" sz="1250" dirty="0"/>
              <a:t>land use controls.  </a:t>
            </a:r>
          </a:p>
          <a:p>
            <a:pPr marL="285750" indent="-285750" defTabSz="914400">
              <a:buFont typeface="Arial" panose="020B0604020202020204" pitchFamily="34" charset="0"/>
              <a:buChar char="•"/>
            </a:pPr>
            <a:r>
              <a:rPr lang="en-US" altLang="en-US" sz="1250" dirty="0" smtClean="0"/>
              <a:t>It is time to reexamine </a:t>
            </a:r>
            <a:r>
              <a:rPr lang="en-US" altLang="en-US" sz="1250" dirty="0" smtClean="0"/>
              <a:t>Virginia’s</a:t>
            </a:r>
            <a:r>
              <a:rPr lang="en-US" sz="1250" dirty="0" smtClean="0"/>
              <a:t> </a:t>
            </a:r>
            <a:r>
              <a:rPr lang="en-US" sz="1250" dirty="0"/>
              <a:t>land use and planning </a:t>
            </a:r>
            <a:r>
              <a:rPr lang="en-US" sz="1250" dirty="0" smtClean="0"/>
              <a:t>laws that have evolved over the last one hundred </a:t>
            </a:r>
            <a:r>
              <a:rPr lang="en-US" sz="1250" dirty="0"/>
              <a:t>years </a:t>
            </a:r>
            <a:r>
              <a:rPr lang="en-US" sz="1250" dirty="0" smtClean="0"/>
              <a:t>ago.</a:t>
            </a:r>
          </a:p>
          <a:p>
            <a:pPr marL="742950" lvl="1" indent="-285750" defTabSz="914400">
              <a:buFont typeface="Arial" panose="020B0604020202020204" pitchFamily="34" charset="0"/>
              <a:buChar char="•"/>
            </a:pPr>
            <a:r>
              <a:rPr lang="en-US" sz="1250" dirty="0" smtClean="0"/>
              <a:t>First, a recurrence to fundamental principles contained in </a:t>
            </a:r>
            <a:r>
              <a:rPr lang="en-US" sz="1250" dirty="0" smtClean="0"/>
              <a:t>Virginia’s </a:t>
            </a:r>
            <a:r>
              <a:rPr lang="en-US" sz="1250" dirty="0" smtClean="0"/>
              <a:t>Declaration of Rights.</a:t>
            </a:r>
          </a:p>
          <a:p>
            <a:pPr marL="742950" lvl="1" indent="-285750" defTabSz="914400">
              <a:buFont typeface="Arial" panose="020B0604020202020204" pitchFamily="34" charset="0"/>
              <a:buChar char="•"/>
            </a:pPr>
            <a:r>
              <a:rPr lang="en-US" sz="1250" dirty="0" smtClean="0"/>
              <a:t>Second, a recognition that time </a:t>
            </a:r>
            <a:r>
              <a:rPr lang="en-US" sz="1250" dirty="0"/>
              <a:t>is </a:t>
            </a:r>
            <a:r>
              <a:rPr lang="en-US" sz="1250" dirty="0" smtClean="0"/>
              <a:t>of the essence in addressing </a:t>
            </a:r>
            <a:r>
              <a:rPr lang="en-US" sz="1250" dirty="0" smtClean="0"/>
              <a:t>Virginia’s </a:t>
            </a:r>
            <a:r>
              <a:rPr lang="en-US" sz="1250" dirty="0" smtClean="0"/>
              <a:t>affordability crisis and in implementing </a:t>
            </a:r>
            <a:r>
              <a:rPr lang="en-US" sz="1250" dirty="0" smtClean="0"/>
              <a:t>Virginia Housing </a:t>
            </a:r>
            <a:r>
              <a:rPr lang="en-US" sz="1250" dirty="0" smtClean="0"/>
              <a:t>Success Playbook.</a:t>
            </a:r>
            <a:endParaRPr lang="en-US" altLang="en-US" sz="1250" dirty="0"/>
          </a:p>
        </p:txBody>
      </p:sp>
    </p:spTree>
    <p:extLst>
      <p:ext uri="{BB962C8B-B14F-4D97-AF65-F5344CB8AC3E}">
        <p14:creationId xmlns:p14="http://schemas.microsoft.com/office/powerpoint/2010/main" val="13535821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FEFCD4-872A-4456-BB93-CD477940B2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p:cNvSpPr txBox="1"/>
          <p:nvPr/>
        </p:nvSpPr>
        <p:spPr>
          <a:xfrm>
            <a:off x="321733" y="148005"/>
            <a:ext cx="8650817" cy="1169551"/>
          </a:xfrm>
          <a:prstGeom prst="rect">
            <a:avLst/>
          </a:prstGeom>
          <a:noFill/>
        </p:spPr>
        <p:txBody>
          <a:bodyPr wrap="square" rtlCol="0">
            <a:spAutoFit/>
          </a:bodyPr>
          <a:lstStyle/>
          <a:p>
            <a:pPr lvl="0">
              <a:defRPr/>
            </a:pPr>
            <a:r>
              <a:rPr lang="en-US" sz="1750" b="1" dirty="0" smtClean="0"/>
              <a:t>Background regarding </a:t>
            </a:r>
            <a:r>
              <a:rPr lang="en-US" sz="1750" b="1" dirty="0" smtClean="0"/>
              <a:t>Virginia’s Article </a:t>
            </a:r>
            <a:r>
              <a:rPr lang="en-US" sz="1750" b="1" dirty="0"/>
              <a:t>I, Section </a:t>
            </a:r>
            <a:r>
              <a:rPr lang="en-US" sz="1750" b="1" dirty="0"/>
              <a:t>15 [Qualities necessary to preservation of free government.] That no free government, nor the blessings of liberty, can be preserved to any people, but by a firm adherence to justice, moderation, temperance, frugality, and virtue; by frequent recurrence to fundamental </a:t>
            </a:r>
            <a:r>
              <a:rPr lang="en-US" sz="1750" b="1" dirty="0" smtClean="0"/>
              <a:t>principles….</a:t>
            </a:r>
            <a:endParaRPr kumimoji="0" lang="en-US" sz="1750" b="1" i="0" u="none" strike="noStrike" kern="1200" cap="none" spc="0" normalizeH="0" baseline="0" noProof="0" dirty="0">
              <a:ln>
                <a:noFill/>
              </a:ln>
              <a:effectLst/>
              <a:uLnTx/>
              <a:uFillTx/>
            </a:endParaRPr>
          </a:p>
        </p:txBody>
      </p:sp>
      <p:cxnSp>
        <p:nvCxnSpPr>
          <p:cNvPr id="13" name="Straight Connector 12"/>
          <p:cNvCxnSpPr/>
          <p:nvPr/>
        </p:nvCxnSpPr>
        <p:spPr>
          <a:xfrm>
            <a:off x="423079" y="1377648"/>
            <a:ext cx="8023860" cy="0"/>
          </a:xfrm>
          <a:prstGeom prst="line">
            <a:avLst/>
          </a:prstGeom>
          <a:ln w="28575">
            <a:solidFill>
              <a:srgbClr val="008CCC"/>
            </a:solidFill>
          </a:ln>
          <a:effectLst/>
        </p:spPr>
        <p:style>
          <a:lnRef idx="2">
            <a:schemeClr val="accent1"/>
          </a:lnRef>
          <a:fillRef idx="0">
            <a:schemeClr val="accent1"/>
          </a:fillRef>
          <a:effectRef idx="1">
            <a:schemeClr val="accent1"/>
          </a:effectRef>
          <a:fontRef idx="minor">
            <a:schemeClr val="tx1"/>
          </a:fontRef>
        </p:style>
      </p:cxnSp>
      <p:sp>
        <p:nvSpPr>
          <p:cNvPr id="5" name="Rectangle 2"/>
          <p:cNvSpPr>
            <a:spLocks noChangeArrowheads="1"/>
          </p:cNvSpPr>
          <p:nvPr/>
        </p:nvSpPr>
        <p:spPr bwMode="auto">
          <a:xfrm>
            <a:off x="321733" y="1589279"/>
            <a:ext cx="8410030"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27100" algn="l"/>
              </a:tabLst>
              <a:defRPr>
                <a:solidFill>
                  <a:schemeClr val="tx1"/>
                </a:solidFill>
                <a:latin typeface="Arial" panose="020B0604020202020204" pitchFamily="34" charset="0"/>
              </a:defRPr>
            </a:lvl1pPr>
            <a:lvl2pPr eaLnBrk="0" fontAlgn="base" hangingPunct="0">
              <a:spcBef>
                <a:spcPct val="0"/>
              </a:spcBef>
              <a:spcAft>
                <a:spcPct val="0"/>
              </a:spcAft>
              <a:tabLst>
                <a:tab pos="927100" algn="l"/>
              </a:tabLst>
              <a:defRPr>
                <a:solidFill>
                  <a:schemeClr val="tx1"/>
                </a:solidFill>
                <a:latin typeface="Arial" panose="020B0604020202020204" pitchFamily="34" charset="0"/>
              </a:defRPr>
            </a:lvl2pPr>
            <a:lvl3pPr eaLnBrk="0" fontAlgn="base" hangingPunct="0">
              <a:spcBef>
                <a:spcPct val="0"/>
              </a:spcBef>
              <a:spcAft>
                <a:spcPct val="0"/>
              </a:spcAft>
              <a:tabLst>
                <a:tab pos="927100" algn="l"/>
              </a:tabLst>
              <a:defRPr>
                <a:solidFill>
                  <a:schemeClr val="tx1"/>
                </a:solidFill>
                <a:latin typeface="Arial" panose="020B0604020202020204" pitchFamily="34" charset="0"/>
              </a:defRPr>
            </a:lvl3pPr>
            <a:lvl4pPr eaLnBrk="0" fontAlgn="base" hangingPunct="0">
              <a:spcBef>
                <a:spcPct val="0"/>
              </a:spcBef>
              <a:spcAft>
                <a:spcPct val="0"/>
              </a:spcAft>
              <a:tabLst>
                <a:tab pos="927100" algn="l"/>
              </a:tabLst>
              <a:defRPr>
                <a:solidFill>
                  <a:schemeClr val="tx1"/>
                </a:solidFill>
                <a:latin typeface="Arial" panose="020B0604020202020204" pitchFamily="34" charset="0"/>
              </a:defRPr>
            </a:lvl4pPr>
            <a:lvl5pPr eaLnBrk="0" fontAlgn="base" hangingPunct="0">
              <a:spcBef>
                <a:spcPct val="0"/>
              </a:spcBef>
              <a:spcAft>
                <a:spcPct val="0"/>
              </a:spcAft>
              <a:tabLst>
                <a:tab pos="927100" algn="l"/>
              </a:tabLst>
              <a:defRPr>
                <a:solidFill>
                  <a:schemeClr val="tx1"/>
                </a:solidFill>
                <a:latin typeface="Arial" panose="020B0604020202020204" pitchFamily="34" charset="0"/>
              </a:defRPr>
            </a:lvl5pPr>
            <a:lvl6pPr eaLnBrk="0" fontAlgn="base" hangingPunct="0">
              <a:spcBef>
                <a:spcPct val="0"/>
              </a:spcBef>
              <a:spcAft>
                <a:spcPct val="0"/>
              </a:spcAft>
              <a:tabLst>
                <a:tab pos="927100" algn="l"/>
              </a:tabLst>
              <a:defRPr>
                <a:solidFill>
                  <a:schemeClr val="tx1"/>
                </a:solidFill>
                <a:latin typeface="Arial" panose="020B0604020202020204" pitchFamily="34" charset="0"/>
              </a:defRPr>
            </a:lvl6pPr>
            <a:lvl7pPr eaLnBrk="0" fontAlgn="base" hangingPunct="0">
              <a:spcBef>
                <a:spcPct val="0"/>
              </a:spcBef>
              <a:spcAft>
                <a:spcPct val="0"/>
              </a:spcAft>
              <a:tabLst>
                <a:tab pos="927100" algn="l"/>
              </a:tabLst>
              <a:defRPr>
                <a:solidFill>
                  <a:schemeClr val="tx1"/>
                </a:solidFill>
                <a:latin typeface="Arial" panose="020B0604020202020204" pitchFamily="34" charset="0"/>
              </a:defRPr>
            </a:lvl7pPr>
            <a:lvl8pPr eaLnBrk="0" fontAlgn="base" hangingPunct="0">
              <a:spcBef>
                <a:spcPct val="0"/>
              </a:spcBef>
              <a:spcAft>
                <a:spcPct val="0"/>
              </a:spcAft>
              <a:tabLst>
                <a:tab pos="927100" algn="l"/>
              </a:tabLst>
              <a:defRPr>
                <a:solidFill>
                  <a:schemeClr val="tx1"/>
                </a:solidFill>
                <a:latin typeface="Arial" panose="020B0604020202020204" pitchFamily="34" charset="0"/>
              </a:defRPr>
            </a:lvl8pPr>
            <a:lvl9pPr eaLnBrk="0" fontAlgn="base" hangingPunct="0">
              <a:spcBef>
                <a:spcPct val="0"/>
              </a:spcBef>
              <a:spcAft>
                <a:spcPct val="0"/>
              </a:spcAft>
              <a:tabLst>
                <a:tab pos="927100" algn="l"/>
              </a:tabLst>
              <a:defRPr>
                <a:solidFill>
                  <a:schemeClr val="tx1"/>
                </a:solidFill>
                <a:latin typeface="Arial" panose="020B0604020202020204" pitchFamily="34" charset="0"/>
              </a:defRPr>
            </a:lvl9pPr>
          </a:lstStyle>
          <a:p>
            <a:pPr marL="285750" indent="-285750" defTabSz="914400">
              <a:buFont typeface="Arial" panose="020B0604020202020204" pitchFamily="34" charset="0"/>
              <a:buChar char="•"/>
            </a:pPr>
            <a:r>
              <a:rPr lang="en-US" sz="1400" dirty="0" smtClean="0"/>
              <a:t>“America’s </a:t>
            </a:r>
            <a:r>
              <a:rPr lang="en-US" sz="1400" dirty="0"/>
              <a:t>founders repeatedly counseled our nation’s citizens to study vigilantly </a:t>
            </a:r>
            <a:r>
              <a:rPr lang="en-US" sz="1400" dirty="0" smtClean="0"/>
              <a:t>the Constitution’s </a:t>
            </a:r>
            <a:r>
              <a:rPr lang="en-US" sz="1400" dirty="0"/>
              <a:t>fundamental principles</a:t>
            </a:r>
            <a:r>
              <a:rPr lang="en-US" sz="1400" dirty="0" smtClean="0"/>
              <a:t>.* </a:t>
            </a:r>
          </a:p>
          <a:p>
            <a:pPr marL="742950" lvl="1" indent="-285750" defTabSz="914400">
              <a:buFont typeface="Arial" panose="020B0604020202020204" pitchFamily="34" charset="0"/>
              <a:buChar char="•"/>
            </a:pPr>
            <a:r>
              <a:rPr lang="en-US" sz="1400" dirty="0" smtClean="0"/>
              <a:t>George </a:t>
            </a:r>
            <a:r>
              <a:rPr lang="en-US" sz="1400" dirty="0"/>
              <a:t>Mason in June 1776, writing the first Bill </a:t>
            </a:r>
            <a:r>
              <a:rPr lang="en-US" sz="1400" dirty="0" smtClean="0"/>
              <a:t>of Rights </a:t>
            </a:r>
            <a:r>
              <a:rPr lang="en-US" sz="1400" dirty="0"/>
              <a:t>for the state of Virginia, said “no free government, or the blessing of liberty, can </a:t>
            </a:r>
            <a:r>
              <a:rPr lang="en-US" sz="1400" dirty="0" smtClean="0"/>
              <a:t>be preserved </a:t>
            </a:r>
            <a:r>
              <a:rPr lang="en-US" sz="1400" dirty="0"/>
              <a:t>to any people but by … frequent recurrence to fundamental principles.” VA </a:t>
            </a:r>
            <a:r>
              <a:rPr lang="en-US" sz="1400" dirty="0" err="1"/>
              <a:t>Decl.of</a:t>
            </a:r>
            <a:r>
              <a:rPr lang="en-US" sz="1400" dirty="0"/>
              <a:t> Rights, Sec. 15 (1776). </a:t>
            </a:r>
            <a:endParaRPr lang="en-US" sz="1400" dirty="0" smtClean="0"/>
          </a:p>
          <a:p>
            <a:pPr marL="742950" lvl="1" indent="-285750" defTabSz="914400">
              <a:buFont typeface="Arial" panose="020B0604020202020204" pitchFamily="34" charset="0"/>
              <a:buChar char="•"/>
            </a:pPr>
            <a:r>
              <a:rPr lang="en-US" sz="1400" dirty="0" smtClean="0"/>
              <a:t>Benjamin Franklin</a:t>
            </a:r>
            <a:r>
              <a:rPr lang="en-US" sz="1400" dirty="0"/>
              <a:t>, just three months later, after </a:t>
            </a:r>
            <a:r>
              <a:rPr lang="en-US" sz="1400" dirty="0" smtClean="0"/>
              <a:t>the Declaration of Independence </a:t>
            </a:r>
            <a:r>
              <a:rPr lang="en-US" sz="1400" dirty="0"/>
              <a:t>was signed</a:t>
            </a:r>
            <a:r>
              <a:rPr lang="en-US" sz="1400" dirty="0" smtClean="0"/>
              <a:t>, was </a:t>
            </a:r>
            <a:r>
              <a:rPr lang="en-US" sz="1400" dirty="0"/>
              <a:t>equally clear in the </a:t>
            </a:r>
            <a:r>
              <a:rPr lang="en-US" sz="1400" dirty="0" smtClean="0"/>
              <a:t>Declaration of </a:t>
            </a:r>
            <a:r>
              <a:rPr lang="en-US" sz="1400" dirty="0"/>
              <a:t>Rights for Pennsylvania: “a </a:t>
            </a:r>
            <a:r>
              <a:rPr lang="en-US" sz="1400" dirty="0" smtClean="0"/>
              <a:t>frequent recurrence </a:t>
            </a:r>
            <a:r>
              <a:rPr lang="en-US" sz="1400" dirty="0"/>
              <a:t>to fundamental principles </a:t>
            </a:r>
            <a:r>
              <a:rPr lang="en-US" sz="1400" dirty="0" smtClean="0"/>
              <a:t>…is </a:t>
            </a:r>
            <a:r>
              <a:rPr lang="en-US" sz="1400" dirty="0"/>
              <a:t>absolutely necessary to preserve </a:t>
            </a:r>
            <a:r>
              <a:rPr lang="en-US" sz="1400" dirty="0" smtClean="0"/>
              <a:t>the blessings </a:t>
            </a:r>
            <a:r>
              <a:rPr lang="en-US" sz="1400" dirty="0"/>
              <a:t>of liberty, and keep a </a:t>
            </a:r>
            <a:r>
              <a:rPr lang="en-US" sz="1400" dirty="0" smtClean="0"/>
              <a:t>government free</a:t>
            </a:r>
            <a:r>
              <a:rPr lang="en-US" sz="1400" dirty="0"/>
              <a:t>[.]” PA Const. of 1776, Decl. of </a:t>
            </a:r>
            <a:r>
              <a:rPr lang="en-US" sz="1400" dirty="0" smtClean="0"/>
              <a:t>Right No</a:t>
            </a:r>
            <a:r>
              <a:rPr lang="en-US" sz="1400" dirty="0"/>
              <a:t>. 14. </a:t>
            </a:r>
            <a:endParaRPr lang="en-US" sz="1400" dirty="0" smtClean="0"/>
          </a:p>
          <a:p>
            <a:pPr marL="742950" lvl="1" indent="-285750" defTabSz="914400">
              <a:buFont typeface="Arial" panose="020B0604020202020204" pitchFamily="34" charset="0"/>
              <a:buChar char="•"/>
            </a:pPr>
            <a:r>
              <a:rPr lang="en-US" sz="1400" dirty="0" smtClean="0"/>
              <a:t>Four </a:t>
            </a:r>
            <a:r>
              <a:rPr lang="en-US" sz="1400" dirty="0"/>
              <a:t>years after that, John Adams</a:t>
            </a:r>
            <a:r>
              <a:rPr lang="en-US" sz="1400" dirty="0" smtClean="0"/>
              <a:t>, in </a:t>
            </a:r>
            <a:r>
              <a:rPr lang="en-US" sz="1400" dirty="0"/>
              <a:t>his Massachusetts Bill of Rights of 1780</a:t>
            </a:r>
            <a:r>
              <a:rPr lang="en-US" sz="1400" dirty="0" smtClean="0"/>
              <a:t>, confirmed </a:t>
            </a:r>
            <a:r>
              <a:rPr lang="en-US" sz="1400" dirty="0"/>
              <a:t>the point a third time: “a </a:t>
            </a:r>
            <a:r>
              <a:rPr lang="en-US" sz="1400" dirty="0" smtClean="0"/>
              <a:t>frequent recurrence </a:t>
            </a:r>
            <a:r>
              <a:rPr lang="en-US" sz="1400" dirty="0"/>
              <a:t>to principles of the </a:t>
            </a:r>
            <a:r>
              <a:rPr lang="en-US" sz="1400" dirty="0" smtClean="0"/>
              <a:t>Constitution … </a:t>
            </a:r>
            <a:r>
              <a:rPr lang="en-US" sz="1400" dirty="0"/>
              <a:t>is absolutely necessary to preserve </a:t>
            </a:r>
            <a:r>
              <a:rPr lang="en-US" sz="1400" dirty="0" smtClean="0"/>
              <a:t>the advantages </a:t>
            </a:r>
            <a:r>
              <a:rPr lang="en-US" sz="1400" dirty="0"/>
              <a:t>of liberty and to maintain a </a:t>
            </a:r>
            <a:r>
              <a:rPr lang="en-US" sz="1400" dirty="0" smtClean="0"/>
              <a:t>free government</a:t>
            </a:r>
            <a:r>
              <a:rPr lang="en-US" sz="1400" dirty="0"/>
              <a:t>.” MA Decl. or Rights, Art. </a:t>
            </a:r>
            <a:r>
              <a:rPr lang="en-US" sz="1400" dirty="0" smtClean="0"/>
              <a:t>18 (1780).”</a:t>
            </a:r>
          </a:p>
          <a:p>
            <a:pPr lvl="1" defTabSz="914400"/>
            <a:endParaRPr lang="en-US" altLang="en-US" sz="1400" dirty="0" smtClean="0"/>
          </a:p>
          <a:p>
            <a:pPr lvl="1" defTabSz="914400"/>
            <a:r>
              <a:rPr lang="en-US" altLang="en-US" sz="1100" dirty="0">
                <a:hlinkClick r:id="rId2"/>
              </a:rPr>
              <a:t>https://</a:t>
            </a:r>
            <a:r>
              <a:rPr lang="en-US" altLang="en-US" sz="1100" dirty="0" smtClean="0">
                <a:hlinkClick r:id="rId2"/>
              </a:rPr>
              <a:t>www.fedbar.org/wp-content/uploads/2021/10/Constitutional-Reflections.pdf</a:t>
            </a:r>
            <a:r>
              <a:rPr lang="en-US" altLang="en-US" sz="1100" dirty="0" smtClean="0"/>
              <a:t> </a:t>
            </a:r>
            <a:endParaRPr lang="en-US" altLang="en-US" sz="1100" dirty="0"/>
          </a:p>
        </p:txBody>
      </p:sp>
    </p:spTree>
    <p:extLst>
      <p:ext uri="{BB962C8B-B14F-4D97-AF65-F5344CB8AC3E}">
        <p14:creationId xmlns:p14="http://schemas.microsoft.com/office/powerpoint/2010/main" val="4445310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118" y="2135417"/>
            <a:ext cx="8023861" cy="1011413"/>
          </a:xfrm>
          <a:solidFill>
            <a:srgbClr val="008CCC"/>
          </a:solidFill>
        </p:spPr>
        <p:txBody>
          <a:bodyPr>
            <a:noAutofit/>
          </a:bodyPr>
          <a:lstStyle/>
          <a:p>
            <a:pPr algn="ctr"/>
            <a:r>
              <a:rPr lang="en-US" sz="2400" dirty="0" smtClean="0">
                <a:solidFill>
                  <a:schemeClr val="bg1"/>
                </a:solidFill>
                <a:latin typeface="Arial" panose="020B0604020202020204" pitchFamily="34" charset="0"/>
                <a:cs typeface="Arial" panose="020B0604020202020204" pitchFamily="34" charset="0"/>
              </a:rPr>
              <a:t>The Key Components </a:t>
            </a:r>
            <a:r>
              <a:rPr lang="en-US" sz="2400" dirty="0">
                <a:solidFill>
                  <a:schemeClr val="bg1"/>
                </a:solidFill>
                <a:latin typeface="Arial" panose="020B0604020202020204" pitchFamily="34" charset="0"/>
                <a:cs typeface="Arial" panose="020B0604020202020204" pitchFamily="34" charset="0"/>
              </a:rPr>
              <a:t>in </a:t>
            </a:r>
            <a:r>
              <a:rPr lang="en-US" sz="2400" dirty="0" smtClean="0">
                <a:solidFill>
                  <a:schemeClr val="bg1"/>
                </a:solidFill>
                <a:latin typeface="Arial" panose="020B0604020202020204" pitchFamily="34" charset="0"/>
                <a:cs typeface="Arial" panose="020B0604020202020204" pitchFamily="34" charset="0"/>
              </a:rPr>
              <a:t>Virginia’s </a:t>
            </a:r>
            <a:r>
              <a:rPr lang="en-US" sz="2400" dirty="0">
                <a:solidFill>
                  <a:schemeClr val="bg1"/>
                </a:solidFill>
                <a:latin typeface="Arial" panose="020B0604020202020204" pitchFamily="34" charset="0"/>
                <a:cs typeface="Arial" panose="020B0604020202020204" pitchFamily="34" charset="0"/>
              </a:rPr>
              <a:t>Housing Success Playbook</a:t>
            </a:r>
          </a:p>
        </p:txBody>
      </p:sp>
      <p:sp>
        <p:nvSpPr>
          <p:cNvPr id="4" name="Slide Number Placeholder 3"/>
          <p:cNvSpPr>
            <a:spLocks noGrp="1"/>
          </p:cNvSpPr>
          <p:nvPr>
            <p:ph type="sldNum" sz="quarter" idx="12"/>
          </p:nvPr>
        </p:nvSpPr>
        <p:spPr/>
        <p:txBody>
          <a:bodyPr/>
          <a:lstStyle/>
          <a:p>
            <a:pPr>
              <a:defRPr/>
            </a:pPr>
            <a:fld id="{EC99EBC0-2918-4B4F-93DA-0B4F20EA1051}" type="slidenum">
              <a:rPr lang="en-US">
                <a:solidFill>
                  <a:prstClr val="black">
                    <a:tint val="75000"/>
                  </a:prstClr>
                </a:solidFill>
                <a:latin typeface="Calibri"/>
              </a:rPr>
              <a:pPr>
                <a:defRPr/>
              </a:pPr>
              <a:t>23</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191288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118" y="2135417"/>
            <a:ext cx="8023861" cy="1011413"/>
          </a:xfrm>
          <a:solidFill>
            <a:srgbClr val="008CCC"/>
          </a:solidFill>
        </p:spPr>
        <p:txBody>
          <a:bodyPr>
            <a:noAutofit/>
          </a:bodyPr>
          <a:lstStyle/>
          <a:p>
            <a:pPr algn="ctr"/>
            <a:r>
              <a:rPr lang="en-US" sz="2400" dirty="0">
                <a:solidFill>
                  <a:schemeClr val="bg1"/>
                </a:solidFill>
                <a:latin typeface="Arial" panose="020B0604020202020204" pitchFamily="34" charset="0"/>
                <a:cs typeface="Arial" panose="020B0604020202020204" pitchFamily="34" charset="0"/>
              </a:rPr>
              <a:t>Policy 1: Smaller lot sizes</a:t>
            </a:r>
          </a:p>
        </p:txBody>
      </p:sp>
      <p:sp>
        <p:nvSpPr>
          <p:cNvPr id="4" name="Slide Number Placeholder 3"/>
          <p:cNvSpPr>
            <a:spLocks noGrp="1"/>
          </p:cNvSpPr>
          <p:nvPr>
            <p:ph type="sldNum" sz="quarter" idx="12"/>
          </p:nvPr>
        </p:nvSpPr>
        <p:spPr/>
        <p:txBody>
          <a:bodyPr/>
          <a:lstStyle/>
          <a:p>
            <a:pPr>
              <a:defRPr/>
            </a:pPr>
            <a:fld id="{EC99EBC0-2918-4B4F-93DA-0B4F20EA1051}" type="slidenum">
              <a:rPr lang="en-US">
                <a:solidFill>
                  <a:prstClr val="black">
                    <a:tint val="75000"/>
                  </a:prstClr>
                </a:solidFill>
                <a:latin typeface="Calibri"/>
              </a:rPr>
              <a:pPr>
                <a:defRPr/>
              </a:pPr>
              <a:t>24</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100049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34400" y="6331975"/>
            <a:ext cx="413568" cy="314632"/>
          </a:xfrm>
        </p:spPr>
        <p:txBody>
          <a:bodyPr/>
          <a:lstStyle/>
          <a:p>
            <a:fld id="{AA64661E-BB1B-4562-AFE2-BCC756829917}" type="slidenum">
              <a:rPr lang="en-US" smtClean="0"/>
              <a:pPr/>
              <a:t>25</a:t>
            </a:fld>
            <a:endParaRPr lang="en-US" dirty="0"/>
          </a:p>
        </p:txBody>
      </p:sp>
      <p:sp>
        <p:nvSpPr>
          <p:cNvPr id="10" name="TextBox 9">
            <a:extLst>
              <a:ext uri="{FF2B5EF4-FFF2-40B4-BE49-F238E27FC236}">
                <a16:creationId xmlns:a16="http://schemas.microsoft.com/office/drawing/2014/main" id="{8D2E80D1-9B2D-BD9C-3BDD-FFC140437C08}"/>
              </a:ext>
            </a:extLst>
          </p:cNvPr>
          <p:cNvSpPr txBox="1"/>
          <p:nvPr/>
        </p:nvSpPr>
        <p:spPr>
          <a:xfrm>
            <a:off x="153608" y="5870512"/>
            <a:ext cx="8582178" cy="861774"/>
          </a:xfrm>
          <a:prstGeom prst="rect">
            <a:avLst/>
          </a:prstGeom>
          <a:noFill/>
        </p:spPr>
        <p:txBody>
          <a:bodyPr wrap="square" rtlCol="0">
            <a:spAutoFit/>
          </a:bodyPr>
          <a:lstStyle/>
          <a:p>
            <a:r>
              <a:rPr lang="en-US" sz="1000" dirty="0" smtClean="0">
                <a:solidFill>
                  <a:srgbClr val="000000"/>
                </a:solidFill>
                <a:cs typeface="Arial"/>
              </a:rPr>
              <a:t>* Over 2000-2023 SFD </a:t>
            </a:r>
            <a:r>
              <a:rPr lang="en-US" sz="1000" dirty="0" smtClean="0">
                <a:cs typeface="Arial"/>
              </a:rPr>
              <a:t>permits averaged </a:t>
            </a:r>
            <a:r>
              <a:rPr lang="en-US" sz="1000" dirty="0">
                <a:cs typeface="Arial"/>
              </a:rPr>
              <a:t>around </a:t>
            </a:r>
            <a:r>
              <a:rPr lang="en-US" sz="1000" dirty="0" smtClean="0">
                <a:cs typeface="Arial"/>
              </a:rPr>
              <a:t>13,800 </a:t>
            </a:r>
            <a:r>
              <a:rPr lang="en-US" sz="1000" dirty="0">
                <a:cs typeface="Arial"/>
              </a:rPr>
              <a:t>homes per year. </a:t>
            </a:r>
            <a:r>
              <a:rPr lang="en-US" sz="1000" dirty="0" smtClean="0">
                <a:cs typeface="Arial"/>
              </a:rPr>
              <a:t>Over the </a:t>
            </a:r>
            <a:r>
              <a:rPr lang="en-US" sz="1000" dirty="0">
                <a:cs typeface="Arial"/>
              </a:rPr>
              <a:t>last 5 years, </a:t>
            </a:r>
            <a:r>
              <a:rPr lang="en-US" sz="1000" dirty="0" smtClean="0">
                <a:cs typeface="Arial"/>
              </a:rPr>
              <a:t>Virginia </a:t>
            </a:r>
            <a:r>
              <a:rPr lang="en-US" sz="1000" dirty="0">
                <a:cs typeface="Arial"/>
              </a:rPr>
              <a:t>has issued </a:t>
            </a:r>
            <a:r>
              <a:rPr lang="en-US" sz="1000" dirty="0" smtClean="0">
                <a:cs typeface="Arial"/>
              </a:rPr>
              <a:t>about 22,600 </a:t>
            </a:r>
            <a:r>
              <a:rPr lang="en-US" sz="1000" dirty="0">
                <a:cs typeface="Arial"/>
              </a:rPr>
              <a:t>single-family permits per </a:t>
            </a:r>
            <a:r>
              <a:rPr lang="en-US" sz="1000" dirty="0" smtClean="0">
                <a:cs typeface="Arial"/>
              </a:rPr>
              <a:t>year</a:t>
            </a:r>
            <a:r>
              <a:rPr lang="en-US" sz="1000" dirty="0" smtClean="0"/>
              <a:t>.</a:t>
            </a:r>
            <a:r>
              <a:rPr lang="en-US" sz="1000" dirty="0" smtClean="0">
                <a:cs typeface="Arial"/>
              </a:rPr>
              <a:t> </a:t>
            </a:r>
            <a:r>
              <a:rPr lang="en-US" sz="1000" dirty="0" smtClean="0">
                <a:cs typeface="Arial"/>
                <a:hlinkClick r:id="rId2"/>
              </a:rPr>
              <a:t>https</a:t>
            </a:r>
            <a:r>
              <a:rPr lang="en-US" sz="1000" dirty="0">
                <a:cs typeface="Arial"/>
                <a:hlinkClick r:id="rId2"/>
              </a:rPr>
              <a:t>://heat.aeihousingcenter.org/toolkit/housing_data_app</a:t>
            </a:r>
            <a:r>
              <a:rPr lang="en-US" sz="1000" dirty="0">
                <a:cs typeface="Arial"/>
              </a:rPr>
              <a:t>. </a:t>
            </a:r>
          </a:p>
          <a:p>
            <a:r>
              <a:rPr lang="en-US" sz="1000" dirty="0" smtClean="0">
                <a:solidFill>
                  <a:srgbClr val="000000"/>
                </a:solidFill>
                <a:cs typeface="Arial"/>
              </a:rPr>
              <a:t>** Based on 93% and 78% owner-occupied rates for SFD and TH respectively. Source: 2021 Five-year American Community Survey.</a:t>
            </a:r>
          </a:p>
          <a:p>
            <a:r>
              <a:rPr lang="en-US" sz="1000" dirty="0" smtClean="0">
                <a:solidFill>
                  <a:srgbClr val="000000"/>
                </a:solidFill>
                <a:cs typeface="Arial"/>
              </a:rPr>
              <a:t>*** The sales price figure for scenario E is computed by multiplying the townhome-to-SFD price ratio (0.86) by the median sale price of the existing SFD stock.</a:t>
            </a:r>
          </a:p>
          <a:p>
            <a:r>
              <a:rPr lang="en-US" sz="1000" dirty="0" smtClean="0">
                <a:solidFill>
                  <a:srgbClr val="000000"/>
                </a:solidFill>
                <a:cs typeface="Arial"/>
              </a:rPr>
              <a:t>Source</a:t>
            </a:r>
            <a:r>
              <a:rPr lang="en-US" sz="1000" dirty="0">
                <a:solidFill>
                  <a:srgbClr val="000000"/>
                </a:solidFill>
                <a:cs typeface="Arial"/>
              </a:rPr>
              <a:t>: </a:t>
            </a:r>
            <a:r>
              <a:rPr lang="en-US" sz="1000" dirty="0">
                <a:solidFill>
                  <a:prstClr val="black"/>
                </a:solidFill>
              </a:rPr>
              <a:t>AEI Housing Center, </a:t>
            </a:r>
            <a:r>
              <a:rPr lang="en-US" sz="1000" dirty="0">
                <a:solidFill>
                  <a:srgbClr val="0070C0"/>
                </a:solidFill>
                <a:cs typeface="Arial"/>
                <a:hlinkClick r:id="rId3"/>
              </a:rPr>
              <a:t>www.AEI.org/housing</a:t>
            </a:r>
            <a:r>
              <a:rPr lang="en-US" sz="1000" dirty="0">
                <a:solidFill>
                  <a:srgbClr val="0070C0"/>
                </a:solidFill>
                <a:cs typeface="Arial"/>
              </a:rPr>
              <a:t>.</a:t>
            </a:r>
          </a:p>
        </p:txBody>
      </p:sp>
      <p:sp>
        <p:nvSpPr>
          <p:cNvPr id="2" name="TextBox 1">
            <a:extLst>
              <a:ext uri="{FF2B5EF4-FFF2-40B4-BE49-F238E27FC236}">
                <a16:creationId xmlns:a16="http://schemas.microsoft.com/office/drawing/2014/main" id="{AD2A91B5-F087-0BEE-E96B-1E8A83D3C946}"/>
              </a:ext>
            </a:extLst>
          </p:cNvPr>
          <p:cNvSpPr txBox="1"/>
          <p:nvPr/>
        </p:nvSpPr>
        <p:spPr>
          <a:xfrm>
            <a:off x="536448" y="111014"/>
            <a:ext cx="8528127" cy="369332"/>
          </a:xfrm>
          <a:prstGeom prst="rect">
            <a:avLst/>
          </a:prstGeom>
          <a:noFill/>
        </p:spPr>
        <p:txBody>
          <a:bodyPr wrap="square" rtlCol="0">
            <a:spAutoFit/>
          </a:bodyPr>
          <a:lstStyle/>
          <a:p>
            <a:r>
              <a:rPr lang="en-US" b="1" dirty="0"/>
              <a:t>Shrinking single-family lot </a:t>
            </a:r>
            <a:r>
              <a:rPr lang="en-US" b="1" dirty="0" smtClean="0"/>
              <a:t>sizes: key component to Virginia’s </a:t>
            </a:r>
            <a:r>
              <a:rPr lang="en-US" b="1" dirty="0"/>
              <a:t>H</a:t>
            </a:r>
            <a:r>
              <a:rPr lang="en-US" b="1" dirty="0" smtClean="0"/>
              <a:t>ousing Success </a:t>
            </a:r>
            <a:r>
              <a:rPr lang="en-US" b="1" dirty="0"/>
              <a:t>P</a:t>
            </a:r>
            <a:r>
              <a:rPr lang="en-US" b="1" dirty="0" smtClean="0"/>
              <a:t>laybook</a:t>
            </a:r>
            <a:endParaRPr lang="en-US" b="1" dirty="0"/>
          </a:p>
        </p:txBody>
      </p:sp>
      <p:cxnSp>
        <p:nvCxnSpPr>
          <p:cNvPr id="3" name="Straight Connector 2">
            <a:extLst>
              <a:ext uri="{FF2B5EF4-FFF2-40B4-BE49-F238E27FC236}">
                <a16:creationId xmlns:a16="http://schemas.microsoft.com/office/drawing/2014/main" id="{1D16874E-09EF-C33C-B3A7-8B50B46630E1}"/>
              </a:ext>
            </a:extLst>
          </p:cNvPr>
          <p:cNvCxnSpPr/>
          <p:nvPr/>
        </p:nvCxnSpPr>
        <p:spPr>
          <a:xfrm>
            <a:off x="536448" y="480346"/>
            <a:ext cx="8023860" cy="0"/>
          </a:xfrm>
          <a:prstGeom prst="line">
            <a:avLst/>
          </a:prstGeom>
          <a:ln w="28575">
            <a:solidFill>
              <a:srgbClr val="008CCC"/>
            </a:solidFill>
          </a:ln>
          <a:effectLst/>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C6772A85-A039-4F84-98C2-6F78D2857D81}"/>
              </a:ext>
            </a:extLst>
          </p:cNvPr>
          <p:cNvSpPr txBox="1"/>
          <p:nvPr/>
        </p:nvSpPr>
        <p:spPr>
          <a:xfrm>
            <a:off x="1359189" y="2406285"/>
            <a:ext cx="6652538" cy="307777"/>
          </a:xfrm>
          <a:prstGeom prst="rect">
            <a:avLst/>
          </a:prstGeom>
          <a:noFill/>
        </p:spPr>
        <p:txBody>
          <a:bodyPr wrap="square">
            <a:spAutoFit/>
          </a:bodyPr>
          <a:lstStyle/>
          <a:p>
            <a:pPr algn="ctr" fontAlgn="b"/>
            <a:r>
              <a:rPr lang="en-US" sz="1400" b="1" i="1" u="none" strike="noStrike" dirty="0" smtClean="0">
                <a:solidFill>
                  <a:srgbClr val="000000"/>
                </a:solidFill>
                <a:effectLst/>
              </a:rPr>
              <a:t>SFD </a:t>
            </a:r>
            <a:r>
              <a:rPr lang="en-US" sz="1400" b="1" i="1" dirty="0">
                <a:solidFill>
                  <a:srgbClr val="000000"/>
                </a:solidFill>
              </a:rPr>
              <a:t>homes</a:t>
            </a:r>
            <a:r>
              <a:rPr lang="en-US" sz="1400" b="1" i="1" u="none" strike="noStrike" dirty="0" smtClean="0">
                <a:solidFill>
                  <a:srgbClr val="000000"/>
                </a:solidFill>
                <a:effectLst/>
              </a:rPr>
              <a:t> </a:t>
            </a:r>
            <a:r>
              <a:rPr lang="en-US" sz="1400" b="1" i="1" u="none" strike="noStrike" dirty="0">
                <a:solidFill>
                  <a:srgbClr val="000000"/>
                </a:solidFill>
                <a:effectLst/>
              </a:rPr>
              <a:t>built </a:t>
            </a:r>
            <a:r>
              <a:rPr lang="en-US" sz="1400" b="1" i="1" dirty="0">
                <a:solidFill>
                  <a:srgbClr val="000000"/>
                </a:solidFill>
              </a:rPr>
              <a:t>between</a:t>
            </a:r>
            <a:r>
              <a:rPr lang="en-US" sz="1400" b="1" i="1" u="none" strike="noStrike" dirty="0">
                <a:solidFill>
                  <a:srgbClr val="000000"/>
                </a:solidFill>
                <a:effectLst/>
              </a:rPr>
              <a:t> 2000 and 2023 in </a:t>
            </a:r>
            <a:r>
              <a:rPr lang="en-US" sz="1400" b="1" i="1" u="none" strike="noStrike" dirty="0" smtClean="0">
                <a:solidFill>
                  <a:srgbClr val="000000"/>
                </a:solidFill>
                <a:effectLst/>
              </a:rPr>
              <a:t>Virginia: </a:t>
            </a:r>
            <a:r>
              <a:rPr lang="en-US" sz="1400" b="1" i="1" u="none" strike="noStrike" dirty="0">
                <a:solidFill>
                  <a:srgbClr val="000000"/>
                </a:solidFill>
                <a:effectLst/>
              </a:rPr>
              <a:t>Scenario </a:t>
            </a:r>
            <a:r>
              <a:rPr lang="en-US" sz="1400" b="1" i="1" u="none" strike="noStrike" dirty="0" smtClean="0">
                <a:solidFill>
                  <a:srgbClr val="000000"/>
                </a:solidFill>
                <a:effectLst/>
              </a:rPr>
              <a:t>analysis for smaller lots</a:t>
            </a:r>
            <a:r>
              <a:rPr lang="en-US" sz="1400" b="1" i="0" u="none" strike="noStrike" dirty="0" smtClean="0">
                <a:solidFill>
                  <a:srgbClr val="000000"/>
                </a:solidFill>
                <a:effectLst/>
                <a:latin typeface="+mn-lt"/>
              </a:rPr>
              <a:t> </a:t>
            </a:r>
            <a:endParaRPr lang="en-US" sz="1400" b="1" i="0" u="none" strike="noStrike" dirty="0">
              <a:solidFill>
                <a:srgbClr val="000000"/>
              </a:solidFill>
              <a:effectLst/>
              <a:latin typeface="+mn-lt"/>
            </a:endParaRPr>
          </a:p>
        </p:txBody>
      </p:sp>
      <p:sp>
        <p:nvSpPr>
          <p:cNvPr id="9" name="Content Placeholder 2">
            <a:extLst>
              <a:ext uri="{FF2B5EF4-FFF2-40B4-BE49-F238E27FC236}">
                <a16:creationId xmlns:a16="http://schemas.microsoft.com/office/drawing/2014/main" id="{6E2D24C1-C35E-0CE0-DAC6-691E36FCAA74}"/>
              </a:ext>
            </a:extLst>
          </p:cNvPr>
          <p:cNvSpPr txBox="1">
            <a:spLocks/>
          </p:cNvSpPr>
          <p:nvPr/>
        </p:nvSpPr>
        <p:spPr>
          <a:xfrm>
            <a:off x="153608" y="512396"/>
            <a:ext cx="8868631" cy="18687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pPr>
            <a:r>
              <a:rPr lang="en-US" sz="1350" b="1" dirty="0"/>
              <a:t>The best time to fix the shortage </a:t>
            </a:r>
            <a:r>
              <a:rPr lang="en-US" sz="1350" b="1" dirty="0" smtClean="0"/>
              <a:t>and address affordability was </a:t>
            </a:r>
            <a:r>
              <a:rPr lang="en-US" sz="1350" b="1" dirty="0"/>
              <a:t>20 years ago, </a:t>
            </a:r>
            <a:r>
              <a:rPr lang="en-US" sz="1350" b="1" dirty="0" smtClean="0"/>
              <a:t>the </a:t>
            </a:r>
            <a:r>
              <a:rPr lang="en-US" sz="1350" b="1" dirty="0"/>
              <a:t>second best time </a:t>
            </a:r>
            <a:r>
              <a:rPr lang="en-US" sz="1350" b="1" dirty="0" smtClean="0"/>
              <a:t>is today</a:t>
            </a:r>
            <a:r>
              <a:rPr lang="en-US" sz="1350" b="1" dirty="0"/>
              <a:t>.</a:t>
            </a:r>
            <a:r>
              <a:rPr lang="en-US" sz="1350" b="1" dirty="0" smtClean="0"/>
              <a:t> </a:t>
            </a:r>
            <a:endParaRPr lang="en-US" sz="1350" b="1" dirty="0"/>
          </a:p>
          <a:p>
            <a:pPr lvl="1">
              <a:spcBef>
                <a:spcPts val="0"/>
              </a:spcBef>
              <a:spcAft>
                <a:spcPts val="600"/>
              </a:spcAft>
            </a:pPr>
            <a:r>
              <a:rPr lang="en-US" sz="1350" dirty="0" smtClean="0"/>
              <a:t>Virginia’s </a:t>
            </a:r>
            <a:r>
              <a:rPr lang="en-US" sz="1350" dirty="0"/>
              <a:t>housing shortage would be </a:t>
            </a:r>
            <a:r>
              <a:rPr lang="en-US" sz="1350" dirty="0" smtClean="0"/>
              <a:t>non-existent today </a:t>
            </a:r>
            <a:r>
              <a:rPr lang="en-US" sz="1350" dirty="0"/>
              <a:t>had housing been built at slightly </a:t>
            </a:r>
            <a:r>
              <a:rPr lang="en-US" sz="1350" dirty="0" smtClean="0"/>
              <a:t>higher </a:t>
            </a:r>
            <a:r>
              <a:rPr lang="en-US" sz="1350" dirty="0"/>
              <a:t>densities. </a:t>
            </a:r>
            <a:endParaRPr lang="en-US" sz="1350" dirty="0" smtClean="0"/>
          </a:p>
          <a:p>
            <a:pPr lvl="1">
              <a:spcBef>
                <a:spcPts val="0"/>
              </a:spcBef>
              <a:spcAft>
                <a:spcPts val="600"/>
              </a:spcAft>
            </a:pPr>
            <a:r>
              <a:rPr lang="en-US" sz="1350" dirty="0" smtClean="0"/>
              <a:t>Annually, 11,500 or 83% more SFD homes </a:t>
            </a:r>
            <a:r>
              <a:rPr lang="en-US" sz="1350" dirty="0"/>
              <a:t>could </a:t>
            </a:r>
            <a:r>
              <a:rPr lang="en-US" sz="1350" dirty="0" smtClean="0"/>
              <a:t>have been built at 6.7 homes/acre (9</a:t>
            </a:r>
            <a:r>
              <a:rPr lang="en-US" sz="1350" baseline="30000" dirty="0" smtClean="0"/>
              <a:t>th</a:t>
            </a:r>
            <a:r>
              <a:rPr lang="en-US" sz="1350" dirty="0" smtClean="0"/>
              <a:t> decile) vs. 3.7 homes/acre.</a:t>
            </a:r>
          </a:p>
          <a:p>
            <a:pPr lvl="1">
              <a:spcBef>
                <a:spcPts val="0"/>
              </a:spcBef>
              <a:spcAft>
                <a:spcPts val="600"/>
              </a:spcAft>
            </a:pPr>
            <a:r>
              <a:rPr lang="en-US" sz="1350" dirty="0" smtClean="0"/>
              <a:t>Annually, 22,000 or 160% more SFA and townhome (TH) homes could have been built with 80% of SFD homes at 6.7 homes/acre </a:t>
            </a:r>
            <a:r>
              <a:rPr lang="en-US" sz="1350" dirty="0"/>
              <a:t>(9</a:t>
            </a:r>
            <a:r>
              <a:rPr lang="en-US" sz="1350" baseline="30000" dirty="0"/>
              <a:t>th</a:t>
            </a:r>
            <a:r>
              <a:rPr lang="en-US" sz="1350" dirty="0"/>
              <a:t> decile) </a:t>
            </a:r>
            <a:r>
              <a:rPr lang="en-US" sz="1350" dirty="0" smtClean="0"/>
              <a:t>and converting the other 20% to TH at </a:t>
            </a:r>
            <a:r>
              <a:rPr lang="en-US" sz="1350" dirty="0"/>
              <a:t>a density of </a:t>
            </a:r>
            <a:r>
              <a:rPr lang="en-US" sz="1350" dirty="0" smtClean="0"/>
              <a:t>20 units/acre (median for TH).  </a:t>
            </a:r>
          </a:p>
          <a:p>
            <a:pPr lvl="2">
              <a:spcBef>
                <a:spcPts val="0"/>
              </a:spcBef>
              <a:spcAft>
                <a:spcPts val="600"/>
              </a:spcAft>
            </a:pPr>
            <a:r>
              <a:rPr lang="en-US" sz="1350" b="1" u="sng" dirty="0" smtClean="0"/>
              <a:t>These two steps alone would have increased the number of owner-occupied, family-sized residences </a:t>
            </a:r>
            <a:r>
              <a:rPr lang="en-US" sz="1350" b="1" u="sng" dirty="0"/>
              <a:t>built over </a:t>
            </a:r>
            <a:r>
              <a:rPr lang="en-US" sz="1350" b="1" u="sng" dirty="0" smtClean="0"/>
              <a:t>2000-2023 by 135% (from 308,200 to 723,000 homes).</a:t>
            </a:r>
          </a:p>
          <a:p>
            <a:pPr lvl="1">
              <a:spcBef>
                <a:spcPts val="0"/>
              </a:spcBef>
              <a:spcAft>
                <a:spcPts val="600"/>
              </a:spcAft>
            </a:pPr>
            <a:r>
              <a:rPr lang="en-US" sz="1350" b="1" u="sng" dirty="0" smtClean="0"/>
              <a:t>Going forward, the smaller lot scenario (F) would double recent single-family permit levels to 45,000 annually.*</a:t>
            </a:r>
            <a:endParaRPr lang="en-US" sz="1350" b="1" u="sng" dirty="0"/>
          </a:p>
        </p:txBody>
      </p:sp>
      <p:graphicFrame>
        <p:nvGraphicFramePr>
          <p:cNvPr id="6" name="Table 5"/>
          <p:cNvGraphicFramePr>
            <a:graphicFrameLocks noGrp="1"/>
          </p:cNvGraphicFramePr>
          <p:nvPr>
            <p:extLst/>
          </p:nvPr>
        </p:nvGraphicFramePr>
        <p:xfrm>
          <a:off x="153608" y="2689631"/>
          <a:ext cx="8784587" cy="3162791"/>
        </p:xfrm>
        <a:graphic>
          <a:graphicData uri="http://schemas.openxmlformats.org/drawingml/2006/table">
            <a:tbl>
              <a:tblPr/>
              <a:tblGrid>
                <a:gridCol w="1254063">
                  <a:extLst>
                    <a:ext uri="{9D8B030D-6E8A-4147-A177-3AD203B41FA5}">
                      <a16:colId xmlns:a16="http://schemas.microsoft.com/office/drawing/2014/main" val="4220024619"/>
                    </a:ext>
                  </a:extLst>
                </a:gridCol>
                <a:gridCol w="1020462">
                  <a:extLst>
                    <a:ext uri="{9D8B030D-6E8A-4147-A177-3AD203B41FA5}">
                      <a16:colId xmlns:a16="http://schemas.microsoft.com/office/drawing/2014/main" val="81669319"/>
                    </a:ext>
                  </a:extLst>
                </a:gridCol>
                <a:gridCol w="1020462">
                  <a:extLst>
                    <a:ext uri="{9D8B030D-6E8A-4147-A177-3AD203B41FA5}">
                      <a16:colId xmlns:a16="http://schemas.microsoft.com/office/drawing/2014/main" val="1010727337"/>
                    </a:ext>
                  </a:extLst>
                </a:gridCol>
                <a:gridCol w="1020462">
                  <a:extLst>
                    <a:ext uri="{9D8B030D-6E8A-4147-A177-3AD203B41FA5}">
                      <a16:colId xmlns:a16="http://schemas.microsoft.com/office/drawing/2014/main" val="1695033605"/>
                    </a:ext>
                  </a:extLst>
                </a:gridCol>
                <a:gridCol w="1020462">
                  <a:extLst>
                    <a:ext uri="{9D8B030D-6E8A-4147-A177-3AD203B41FA5}">
                      <a16:colId xmlns:a16="http://schemas.microsoft.com/office/drawing/2014/main" val="547619843"/>
                    </a:ext>
                  </a:extLst>
                </a:gridCol>
                <a:gridCol w="1724338">
                  <a:extLst>
                    <a:ext uri="{9D8B030D-6E8A-4147-A177-3AD203B41FA5}">
                      <a16:colId xmlns:a16="http://schemas.microsoft.com/office/drawing/2014/main" val="963903017"/>
                    </a:ext>
                  </a:extLst>
                </a:gridCol>
                <a:gridCol w="1724338">
                  <a:extLst>
                    <a:ext uri="{9D8B030D-6E8A-4147-A177-3AD203B41FA5}">
                      <a16:colId xmlns:a16="http://schemas.microsoft.com/office/drawing/2014/main" val="2105694382"/>
                    </a:ext>
                  </a:extLst>
                </a:gridCol>
              </a:tblGrid>
              <a:tr h="706378">
                <a:tc rowSpan="2">
                  <a:txBody>
                    <a:bodyPr/>
                    <a:lstStyle/>
                    <a:p>
                      <a:pPr algn="ctr" fontAlgn="b"/>
                      <a:r>
                        <a:rPr lang="en-US" sz="1000" b="0" i="0" u="none" strike="noStrike" dirty="0">
                          <a:solidFill>
                            <a:srgbClr val="000000"/>
                          </a:solidFill>
                          <a:effectLst/>
                          <a:latin typeface="Calibri" panose="020F0502020204030204" pitchFamily="34" charset="0"/>
                        </a:rPr>
                        <a:t> </a:t>
                      </a:r>
                    </a:p>
                  </a:txBody>
                  <a:tcPr marL="8284" marR="8284"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CCC"/>
                    </a:solidFill>
                  </a:tcPr>
                </a:tc>
                <a:tc>
                  <a:txBody>
                    <a:bodyPr/>
                    <a:lstStyle/>
                    <a:p>
                      <a:pPr algn="ctr" fontAlgn="ctr"/>
                      <a:r>
                        <a:rPr lang="en-US" sz="1000" b="1" i="0" u="none" strike="noStrike">
                          <a:solidFill>
                            <a:srgbClr val="FFFFFF"/>
                          </a:solidFill>
                          <a:effectLst/>
                          <a:latin typeface="Calibri" panose="020F0502020204030204" pitchFamily="34" charset="0"/>
                        </a:rPr>
                        <a:t>Baseline</a:t>
                      </a:r>
                    </a:p>
                  </a:txBody>
                  <a:tcPr marL="8284" marR="8284" marT="8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8CCC"/>
                    </a:solidFill>
                  </a:tcPr>
                </a:tc>
                <a:tc gridSpan="3">
                  <a:txBody>
                    <a:bodyPr/>
                    <a:lstStyle/>
                    <a:p>
                      <a:pPr algn="ctr" fontAlgn="ctr"/>
                      <a:r>
                        <a:rPr lang="en-US" sz="1000" b="1" i="0" u="none" strike="noStrike">
                          <a:solidFill>
                            <a:srgbClr val="FFFFFF"/>
                          </a:solidFill>
                          <a:effectLst/>
                          <a:latin typeface="Calibri" panose="020F0502020204030204" pitchFamily="34" charset="0"/>
                        </a:rPr>
                        <a:t>Slightly Smaller Lots</a:t>
                      </a:r>
                    </a:p>
                  </a:txBody>
                  <a:tcPr marL="8284" marR="8284" marT="8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8CCC"/>
                    </a:solidFill>
                  </a:tcPr>
                </a:tc>
                <a:tc hMerge="1">
                  <a:txBody>
                    <a:bodyPr/>
                    <a:lstStyle/>
                    <a:p>
                      <a:endParaRPr lang="en-US"/>
                    </a:p>
                  </a:txBody>
                  <a:tcPr/>
                </a:tc>
                <a:tc hMerge="1">
                  <a:txBody>
                    <a:bodyPr/>
                    <a:lstStyle/>
                    <a:p>
                      <a:endParaRPr lang="en-US"/>
                    </a:p>
                  </a:txBody>
                  <a:tcPr/>
                </a:tc>
                <a:tc>
                  <a:txBody>
                    <a:bodyPr/>
                    <a:lstStyle/>
                    <a:p>
                      <a:pPr algn="ctr" fontAlgn="ctr"/>
                      <a:r>
                        <a:rPr lang="en-US" sz="1000" b="1" i="0" u="none" strike="noStrike">
                          <a:solidFill>
                            <a:srgbClr val="FFFFFF"/>
                          </a:solidFill>
                          <a:effectLst/>
                          <a:latin typeface="Calibri" panose="020F0502020204030204" pitchFamily="34" charset="0"/>
                        </a:rPr>
                        <a:t>If 20% of the SFD land at 3.7 homes/acre was instead used for townhomes (TH) at the median</a:t>
                      </a:r>
                    </a:p>
                  </a:txBody>
                  <a:tcPr marL="8284" marR="8284" marT="8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8CCC"/>
                    </a:solidFill>
                  </a:tcPr>
                </a:tc>
                <a:tc>
                  <a:txBody>
                    <a:bodyPr/>
                    <a:lstStyle/>
                    <a:p>
                      <a:pPr algn="ctr" fontAlgn="ctr"/>
                      <a:r>
                        <a:rPr lang="en-US" sz="1000" b="1" i="0" u="none" strike="noStrike">
                          <a:solidFill>
                            <a:srgbClr val="FFFFFF"/>
                          </a:solidFill>
                          <a:effectLst/>
                          <a:latin typeface="Calibri" panose="020F0502020204030204" pitchFamily="34" charset="0"/>
                        </a:rPr>
                        <a:t>If 80% of D. at 6.7 homes/acre and 20% at the median for townhomes (TH)</a:t>
                      </a:r>
                    </a:p>
                  </a:txBody>
                  <a:tcPr marL="8284" marR="8284" marT="8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8CCC"/>
                    </a:solidFill>
                  </a:tcPr>
                </a:tc>
                <a:extLst>
                  <a:ext uri="{0D108BD9-81ED-4DB2-BD59-A6C34878D82A}">
                    <a16:rowId xmlns:a16="http://schemas.microsoft.com/office/drawing/2014/main" val="575196442"/>
                  </a:ext>
                </a:extLst>
              </a:tr>
              <a:tr h="0">
                <a:tc vMerge="1">
                  <a:txBody>
                    <a:bodyPr/>
                    <a:lstStyle/>
                    <a:p>
                      <a:endParaRPr lang="en-US"/>
                    </a:p>
                  </a:txBody>
                  <a:tcPr/>
                </a:tc>
                <a:tc>
                  <a:txBody>
                    <a:bodyPr/>
                    <a:lstStyle/>
                    <a:p>
                      <a:pPr algn="ctr" fontAlgn="b"/>
                      <a:r>
                        <a:rPr lang="en-US" sz="1000" b="1" i="0" u="none" strike="noStrike">
                          <a:solidFill>
                            <a:srgbClr val="FFFFFF"/>
                          </a:solidFill>
                          <a:effectLst/>
                          <a:latin typeface="Calibri" panose="020F0502020204030204" pitchFamily="34" charset="0"/>
                        </a:rPr>
                        <a:t>A.</a:t>
                      </a:r>
                    </a:p>
                  </a:txBody>
                  <a:tcPr marL="8284" marR="8284"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8CCC"/>
                    </a:solidFill>
                  </a:tcPr>
                </a:tc>
                <a:tc>
                  <a:txBody>
                    <a:bodyPr/>
                    <a:lstStyle/>
                    <a:p>
                      <a:pPr algn="ctr" fontAlgn="b"/>
                      <a:r>
                        <a:rPr lang="en-US" sz="1000" b="1" i="0" u="none" strike="noStrike">
                          <a:solidFill>
                            <a:srgbClr val="FFFFFF"/>
                          </a:solidFill>
                          <a:effectLst/>
                          <a:latin typeface="Calibri" panose="020F0502020204030204" pitchFamily="34" charset="0"/>
                        </a:rPr>
                        <a:t>B.</a:t>
                      </a:r>
                    </a:p>
                  </a:txBody>
                  <a:tcPr marL="8284" marR="8284" marT="828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008CCC"/>
                    </a:solidFill>
                  </a:tcPr>
                </a:tc>
                <a:tc>
                  <a:txBody>
                    <a:bodyPr/>
                    <a:lstStyle/>
                    <a:p>
                      <a:pPr algn="ctr" fontAlgn="b"/>
                      <a:r>
                        <a:rPr lang="en-US" sz="1000" b="1" i="0" u="none" strike="noStrike">
                          <a:solidFill>
                            <a:srgbClr val="FFFFFF"/>
                          </a:solidFill>
                          <a:effectLst/>
                          <a:latin typeface="Calibri" panose="020F0502020204030204" pitchFamily="34" charset="0"/>
                        </a:rPr>
                        <a:t>C.</a:t>
                      </a:r>
                    </a:p>
                  </a:txBody>
                  <a:tcPr marL="8284" marR="8284" marT="8284" marB="0" anchor="b">
                    <a:lnL>
                      <a:noFill/>
                    </a:lnL>
                    <a:lnR>
                      <a:noFill/>
                    </a:lnR>
                    <a:lnT>
                      <a:noFill/>
                    </a:lnT>
                    <a:lnB w="6350" cap="flat" cmpd="sng" algn="ctr">
                      <a:solidFill>
                        <a:srgbClr val="000000"/>
                      </a:solidFill>
                      <a:prstDash val="solid"/>
                      <a:round/>
                      <a:headEnd type="none" w="med" len="med"/>
                      <a:tailEnd type="none" w="med" len="med"/>
                    </a:lnB>
                    <a:solidFill>
                      <a:srgbClr val="008CCC"/>
                    </a:solidFill>
                  </a:tcPr>
                </a:tc>
                <a:tc>
                  <a:txBody>
                    <a:bodyPr/>
                    <a:lstStyle/>
                    <a:p>
                      <a:pPr algn="ctr" fontAlgn="b"/>
                      <a:r>
                        <a:rPr lang="en-US" sz="1000" b="1" i="0" u="none" strike="noStrike">
                          <a:solidFill>
                            <a:srgbClr val="FFFFFF"/>
                          </a:solidFill>
                          <a:effectLst/>
                          <a:latin typeface="Calibri" panose="020F0502020204030204" pitchFamily="34" charset="0"/>
                        </a:rPr>
                        <a:t>D.</a:t>
                      </a:r>
                    </a:p>
                  </a:txBody>
                  <a:tcPr marL="8284" marR="8284" marT="8284"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8CCC"/>
                    </a:solidFill>
                  </a:tcPr>
                </a:tc>
                <a:tc>
                  <a:txBody>
                    <a:bodyPr/>
                    <a:lstStyle/>
                    <a:p>
                      <a:pPr algn="ctr" fontAlgn="b"/>
                      <a:r>
                        <a:rPr lang="en-US" sz="1000" b="1" i="0" u="none" strike="noStrike">
                          <a:solidFill>
                            <a:srgbClr val="FFFFFF"/>
                          </a:solidFill>
                          <a:effectLst/>
                          <a:latin typeface="Calibri" panose="020F0502020204030204" pitchFamily="34" charset="0"/>
                        </a:rPr>
                        <a:t>E.</a:t>
                      </a:r>
                    </a:p>
                  </a:txBody>
                  <a:tcPr marL="8284" marR="8284"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8CCC"/>
                    </a:solidFill>
                  </a:tcPr>
                </a:tc>
                <a:tc>
                  <a:txBody>
                    <a:bodyPr/>
                    <a:lstStyle/>
                    <a:p>
                      <a:pPr algn="ctr" fontAlgn="b"/>
                      <a:r>
                        <a:rPr lang="en-US" sz="1000" b="1" i="0" u="none" strike="noStrike">
                          <a:solidFill>
                            <a:srgbClr val="FFFFFF"/>
                          </a:solidFill>
                          <a:effectLst/>
                          <a:latin typeface="Calibri" panose="020F0502020204030204" pitchFamily="34" charset="0"/>
                        </a:rPr>
                        <a:t>F.</a:t>
                      </a:r>
                    </a:p>
                  </a:txBody>
                  <a:tcPr marL="8284" marR="8284"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8CCC"/>
                    </a:solidFill>
                  </a:tcPr>
                </a:tc>
                <a:extLst>
                  <a:ext uri="{0D108BD9-81ED-4DB2-BD59-A6C34878D82A}">
                    <a16:rowId xmlns:a16="http://schemas.microsoft.com/office/drawing/2014/main" val="3040979680"/>
                  </a:ext>
                </a:extLst>
              </a:tr>
              <a:tr h="353189">
                <a:tc>
                  <a:txBody>
                    <a:bodyPr/>
                    <a:lstStyle/>
                    <a:p>
                      <a:pPr algn="ctr" fontAlgn="ctr"/>
                      <a:r>
                        <a:rPr lang="en-US" sz="1000" b="1" i="0" u="none" strike="noStrike">
                          <a:solidFill>
                            <a:srgbClr val="000000"/>
                          </a:solidFill>
                          <a:effectLst/>
                          <a:latin typeface="Calibri" panose="020F0502020204030204" pitchFamily="34" charset="0"/>
                        </a:rPr>
                        <a:t>Density</a:t>
                      </a:r>
                    </a:p>
                  </a:txBody>
                  <a:tcPr marL="8284" marR="8284" marT="8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panose="020F0502020204030204" pitchFamily="34" charset="0"/>
                        </a:rPr>
                        <a:t>3.7 homes/acre median</a:t>
                      </a:r>
                    </a:p>
                  </a:txBody>
                  <a:tcPr marL="8284" marR="8284" marT="8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panose="020F0502020204030204" pitchFamily="34" charset="0"/>
                        </a:rPr>
                        <a:t>4.6 homes/acre 7th decile</a:t>
                      </a:r>
                    </a:p>
                  </a:txBody>
                  <a:tcPr marL="8284" marR="8284" marT="8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panose="020F0502020204030204" pitchFamily="34" charset="0"/>
                        </a:rPr>
                        <a:t>5.5 homes/acre 8th decile</a:t>
                      </a:r>
                    </a:p>
                  </a:txBody>
                  <a:tcPr marL="8284" marR="8284" marT="8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panose="020F0502020204030204" pitchFamily="34" charset="0"/>
                        </a:rPr>
                        <a:t>6.7 homes/acre 9th decile</a:t>
                      </a:r>
                    </a:p>
                  </a:txBody>
                  <a:tcPr marL="8284" marR="8284" marT="8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panose="020F0502020204030204" pitchFamily="34" charset="0"/>
                        </a:rPr>
                        <a:t>20.0 homes/acre median (TH)</a:t>
                      </a:r>
                    </a:p>
                  </a:txBody>
                  <a:tcPr marL="8284" marR="8284" marT="8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panose="020F0502020204030204" pitchFamily="34" charset="0"/>
                        </a:rPr>
                        <a:t>20.0 homes/acre median (TH)</a:t>
                      </a:r>
                    </a:p>
                  </a:txBody>
                  <a:tcPr marL="8284" marR="8284" marT="8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3850984"/>
                  </a:ext>
                </a:extLst>
              </a:tr>
              <a:tr h="353189">
                <a:tc>
                  <a:txBody>
                    <a:bodyPr/>
                    <a:lstStyle/>
                    <a:p>
                      <a:pPr algn="ctr" fontAlgn="ctr"/>
                      <a:r>
                        <a:rPr lang="en-US" sz="1000" b="1" i="0" u="none" strike="noStrike">
                          <a:solidFill>
                            <a:srgbClr val="000000"/>
                          </a:solidFill>
                          <a:effectLst/>
                          <a:latin typeface="Calibri" panose="020F0502020204030204" pitchFamily="34" charset="0"/>
                        </a:rPr>
                        <a:t>Homes Built</a:t>
                      </a:r>
                    </a:p>
                  </a:txBody>
                  <a:tcPr marL="8284" marR="8284" marT="8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331,400* (Actual)</a:t>
                      </a:r>
                    </a:p>
                  </a:txBody>
                  <a:tcPr marL="8284" marR="8284" marT="8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412,300</a:t>
                      </a:r>
                    </a:p>
                  </a:txBody>
                  <a:tcPr marL="8284" marR="8284" marT="8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491,600</a:t>
                      </a:r>
                    </a:p>
                  </a:txBody>
                  <a:tcPr marL="8284" marR="8284" marT="8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596,500</a:t>
                      </a:r>
                    </a:p>
                  </a:txBody>
                  <a:tcPr marL="8284" marR="8284" marT="8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623,000</a:t>
                      </a:r>
                    </a:p>
                  </a:txBody>
                  <a:tcPr marL="8284" marR="8284" marT="8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835,100</a:t>
                      </a:r>
                    </a:p>
                  </a:txBody>
                  <a:tcPr marL="8284" marR="8284" marT="8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6975076"/>
                  </a:ext>
                </a:extLst>
              </a:tr>
              <a:tr h="353189">
                <a:tc>
                  <a:txBody>
                    <a:bodyPr/>
                    <a:lstStyle/>
                    <a:p>
                      <a:pPr algn="ctr" fontAlgn="ctr"/>
                      <a:r>
                        <a:rPr lang="en-US" sz="1000" b="1" i="0" u="none" strike="noStrike">
                          <a:solidFill>
                            <a:srgbClr val="000000"/>
                          </a:solidFill>
                          <a:effectLst/>
                          <a:latin typeface="Calibri" panose="020F0502020204030204" pitchFamily="34" charset="0"/>
                        </a:rPr>
                        <a:t>Extra Homes (Cumulative)</a:t>
                      </a:r>
                    </a:p>
                  </a:txBody>
                  <a:tcPr marL="8284" marR="8284" marT="8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8284" marR="8284" marT="8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80,900</a:t>
                      </a:r>
                    </a:p>
                  </a:txBody>
                  <a:tcPr marL="8284" marR="8284" marT="8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160,200</a:t>
                      </a:r>
                    </a:p>
                  </a:txBody>
                  <a:tcPr marL="8284" marR="8284" marT="8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265,100</a:t>
                      </a:r>
                    </a:p>
                  </a:txBody>
                  <a:tcPr marL="8284" marR="8284" marT="8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291,600</a:t>
                      </a:r>
                    </a:p>
                  </a:txBody>
                  <a:tcPr marL="8284" marR="8284" marT="8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503,700</a:t>
                      </a:r>
                    </a:p>
                  </a:txBody>
                  <a:tcPr marL="8284" marR="8284" marT="8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4290418"/>
                  </a:ext>
                </a:extLst>
              </a:tr>
              <a:tr h="353189">
                <a:tc>
                  <a:txBody>
                    <a:bodyPr/>
                    <a:lstStyle/>
                    <a:p>
                      <a:pPr algn="ctr" fontAlgn="ctr"/>
                      <a:r>
                        <a:rPr lang="en-US" sz="1000" b="1" i="0" u="none" strike="noStrike">
                          <a:solidFill>
                            <a:srgbClr val="000000"/>
                          </a:solidFill>
                          <a:effectLst/>
                          <a:latin typeface="Calibri" panose="020F0502020204030204" pitchFamily="34" charset="0"/>
                        </a:rPr>
                        <a:t>Extra Homes </a:t>
                      </a:r>
                      <a:br>
                        <a:rPr lang="en-US" sz="1000" b="1" i="0" u="none" strike="noStrike">
                          <a:solidFill>
                            <a:srgbClr val="000000"/>
                          </a:solidFill>
                          <a:effectLst/>
                          <a:latin typeface="Calibri" panose="020F0502020204030204" pitchFamily="34" charset="0"/>
                        </a:rPr>
                      </a:br>
                      <a:r>
                        <a:rPr lang="en-US" sz="1000" b="1" i="0" u="none" strike="noStrike">
                          <a:solidFill>
                            <a:srgbClr val="000000"/>
                          </a:solidFill>
                          <a:effectLst/>
                          <a:latin typeface="Calibri" panose="020F0502020204030204" pitchFamily="34" charset="0"/>
                        </a:rPr>
                        <a:t>(per year)</a:t>
                      </a:r>
                    </a:p>
                  </a:txBody>
                  <a:tcPr marL="8284" marR="8284" marT="8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8284" marR="8284" marT="8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3,500</a:t>
                      </a:r>
                    </a:p>
                  </a:txBody>
                  <a:tcPr marL="8284" marR="8284" marT="8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7,000</a:t>
                      </a:r>
                    </a:p>
                  </a:txBody>
                  <a:tcPr marL="8284" marR="8284" marT="8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11,500</a:t>
                      </a:r>
                    </a:p>
                  </a:txBody>
                  <a:tcPr marL="8284" marR="8284" marT="8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B050"/>
                          </a:solidFill>
                          <a:effectLst/>
                          <a:latin typeface="Calibri" panose="020F0502020204030204" pitchFamily="34" charset="0"/>
                        </a:rPr>
                        <a:t>12,700</a:t>
                      </a:r>
                    </a:p>
                  </a:txBody>
                  <a:tcPr marL="8284" marR="8284" marT="8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B050"/>
                          </a:solidFill>
                          <a:effectLst/>
                          <a:latin typeface="Calibri" panose="020F0502020204030204" pitchFamily="34" charset="0"/>
                        </a:rPr>
                        <a:t>21,900</a:t>
                      </a:r>
                    </a:p>
                  </a:txBody>
                  <a:tcPr marL="8284" marR="8284" marT="8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1422413"/>
                  </a:ext>
                </a:extLst>
              </a:tr>
              <a:tr h="529784">
                <a:tc>
                  <a:txBody>
                    <a:bodyPr/>
                    <a:lstStyle/>
                    <a:p>
                      <a:pPr algn="ctr" fontAlgn="ctr"/>
                      <a:r>
                        <a:rPr lang="en-US" sz="1000" b="1" i="0" u="none" strike="noStrike">
                          <a:solidFill>
                            <a:srgbClr val="000000"/>
                          </a:solidFill>
                          <a:effectLst/>
                          <a:latin typeface="Calibri" panose="020F0502020204030204" pitchFamily="34" charset="0"/>
                        </a:rPr>
                        <a:t>Sales price/GLA sq.ft. in 2023</a:t>
                      </a:r>
                    </a:p>
                  </a:txBody>
                  <a:tcPr marL="8284" marR="8284" marT="8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0000"/>
                          </a:solidFill>
                          <a:effectLst/>
                          <a:latin typeface="Calibri" panose="020F0502020204030204" pitchFamily="34" charset="0"/>
                        </a:rPr>
                        <a:t>$545,300/2,780 (Actual)</a:t>
                      </a:r>
                    </a:p>
                  </a:txBody>
                  <a:tcPr marL="8284" marR="8284" marT="8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$554,100/2,660</a:t>
                      </a:r>
                    </a:p>
                  </a:txBody>
                  <a:tcPr marL="8284" marR="8284" marT="8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$573,100/2,580</a:t>
                      </a:r>
                    </a:p>
                  </a:txBody>
                  <a:tcPr marL="8284" marR="8284" marT="8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$526,600/2,390</a:t>
                      </a:r>
                    </a:p>
                  </a:txBody>
                  <a:tcPr marL="8284" marR="8284" marT="8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B050"/>
                          </a:solidFill>
                          <a:effectLst/>
                          <a:latin typeface="Calibri" panose="020F0502020204030204" pitchFamily="34" charset="0"/>
                        </a:rPr>
                        <a:t>$311,000/2,280 (TH only) compared to $359,600/1,770 (existing SFD stock)***</a:t>
                      </a:r>
                    </a:p>
                  </a:txBody>
                  <a:tcPr marL="8284" marR="8284" marT="8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B050"/>
                          </a:solidFill>
                          <a:effectLst/>
                          <a:latin typeface="Calibri" panose="020F0502020204030204" pitchFamily="34" charset="0"/>
                        </a:rPr>
                        <a:t>$483,500/2,340 (All) compared to $359,600/1,770 (existing SFD stock)***</a:t>
                      </a:r>
                    </a:p>
                  </a:txBody>
                  <a:tcPr marL="8284" marR="8284" marT="8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4145603"/>
                  </a:ext>
                </a:extLst>
              </a:tr>
              <a:tr h="353189">
                <a:tc>
                  <a:txBody>
                    <a:bodyPr/>
                    <a:lstStyle/>
                    <a:p>
                      <a:pPr algn="ctr" fontAlgn="ctr"/>
                      <a:r>
                        <a:rPr lang="en-US" sz="1000" b="1" i="0" u="none" strike="noStrike">
                          <a:solidFill>
                            <a:srgbClr val="000000"/>
                          </a:solidFill>
                          <a:effectLst/>
                          <a:latin typeface="Calibri" panose="020F0502020204030204" pitchFamily="34" charset="0"/>
                        </a:rPr>
                        <a:t>Owner Occupied** Homes (2010-2023)</a:t>
                      </a:r>
                    </a:p>
                  </a:txBody>
                  <a:tcPr marL="8284" marR="8284" marT="8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0000"/>
                          </a:solidFill>
                          <a:effectLst/>
                          <a:latin typeface="Calibri" panose="020F0502020204030204" pitchFamily="34" charset="0"/>
                        </a:rPr>
                        <a:t>308,200 (Actual)</a:t>
                      </a:r>
                    </a:p>
                  </a:txBody>
                  <a:tcPr marL="8284" marR="8284" marT="8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panose="020F0502020204030204" pitchFamily="34" charset="0"/>
                        </a:rPr>
                        <a:t>383,400</a:t>
                      </a:r>
                    </a:p>
                  </a:txBody>
                  <a:tcPr marL="8284" marR="8284" marT="8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457,200</a:t>
                      </a:r>
                    </a:p>
                  </a:txBody>
                  <a:tcPr marL="8284" marR="8284" marT="8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554,700</a:t>
                      </a:r>
                    </a:p>
                  </a:txBody>
                  <a:tcPr marL="8284" marR="8284" marT="8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B050"/>
                          </a:solidFill>
                          <a:effectLst/>
                          <a:latin typeface="Calibri" panose="020F0502020204030204" pitchFamily="34" charset="0"/>
                        </a:rPr>
                        <a:t>525,700</a:t>
                      </a:r>
                    </a:p>
                  </a:txBody>
                  <a:tcPr marL="8284" marR="8284" marT="8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B050"/>
                          </a:solidFill>
                          <a:effectLst/>
                          <a:latin typeface="Calibri" panose="020F0502020204030204" pitchFamily="34" charset="0"/>
                        </a:rPr>
                        <a:t>723,000</a:t>
                      </a:r>
                    </a:p>
                  </a:txBody>
                  <a:tcPr marL="8284" marR="8284" marT="8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8012755"/>
                  </a:ext>
                </a:extLst>
              </a:tr>
            </a:tbl>
          </a:graphicData>
        </a:graphic>
      </p:graphicFrame>
    </p:spTree>
    <p:extLst>
      <p:ext uri="{BB962C8B-B14F-4D97-AF65-F5344CB8AC3E}">
        <p14:creationId xmlns:p14="http://schemas.microsoft.com/office/powerpoint/2010/main" val="4102027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118" y="2135417"/>
            <a:ext cx="8023861" cy="1011413"/>
          </a:xfrm>
          <a:solidFill>
            <a:srgbClr val="008CCC"/>
          </a:solidFill>
        </p:spPr>
        <p:txBody>
          <a:bodyPr>
            <a:noAutofit/>
          </a:bodyPr>
          <a:lstStyle/>
          <a:p>
            <a:pPr algn="ctr"/>
            <a:r>
              <a:rPr lang="en-US" sz="2400" dirty="0">
                <a:solidFill>
                  <a:schemeClr val="bg1"/>
                </a:solidFill>
                <a:latin typeface="Arial" panose="020B0604020202020204" pitchFamily="34" charset="0"/>
                <a:cs typeface="Arial" panose="020B0604020202020204" pitchFamily="34" charset="0"/>
              </a:rPr>
              <a:t>Policy 2: Infill Light-touch Density</a:t>
            </a:r>
          </a:p>
        </p:txBody>
      </p:sp>
      <p:sp>
        <p:nvSpPr>
          <p:cNvPr id="4" name="Slide Number Placeholder 3"/>
          <p:cNvSpPr>
            <a:spLocks noGrp="1"/>
          </p:cNvSpPr>
          <p:nvPr>
            <p:ph type="sldNum" sz="quarter" idx="12"/>
          </p:nvPr>
        </p:nvSpPr>
        <p:spPr/>
        <p:txBody>
          <a:bodyPr/>
          <a:lstStyle/>
          <a:p>
            <a:pPr>
              <a:defRPr/>
            </a:pPr>
            <a:fld id="{EC99EBC0-2918-4B4F-93DA-0B4F20EA1051}" type="slidenum">
              <a:rPr lang="en-US">
                <a:solidFill>
                  <a:prstClr val="black">
                    <a:tint val="75000"/>
                  </a:prstClr>
                </a:solidFill>
                <a:latin typeface="Calibri"/>
              </a:rPr>
              <a:pPr>
                <a:defRPr/>
              </a:pPr>
              <a:t>26</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1831550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9B0109-0DFA-4CD3-BBF8-0D1B2706CB64}" type="slidenum">
              <a:rPr lang="en-US" smtClean="0"/>
              <a:t>27</a:t>
            </a:fld>
            <a:endParaRPr lang="en-US" dirty="0"/>
          </a:p>
        </p:txBody>
      </p:sp>
      <p:sp>
        <p:nvSpPr>
          <p:cNvPr id="12" name="TextBox 11"/>
          <p:cNvSpPr txBox="1"/>
          <p:nvPr/>
        </p:nvSpPr>
        <p:spPr>
          <a:xfrm>
            <a:off x="297875" y="214170"/>
            <a:ext cx="8609361" cy="1107996"/>
          </a:xfrm>
          <a:prstGeom prst="rect">
            <a:avLst/>
          </a:prstGeom>
          <a:noFill/>
        </p:spPr>
        <p:txBody>
          <a:bodyPr wrap="square" rtlCol="0">
            <a:spAutoFit/>
          </a:bodyPr>
          <a:lstStyle/>
          <a:p>
            <a:r>
              <a:rPr lang="en-US" sz="1650" b="1" dirty="0" smtClean="0"/>
              <a:t>Fairfax County: Legalizing </a:t>
            </a:r>
            <a:r>
              <a:rPr lang="en-US" sz="1650" b="1" dirty="0" smtClean="0"/>
              <a:t>Light Touch Density infill will help create Housing Abundance by adding </a:t>
            </a:r>
            <a:r>
              <a:rPr lang="en-US" sz="1650" b="1" dirty="0" smtClean="0"/>
              <a:t>5,800</a:t>
            </a:r>
            <a:r>
              <a:rPr lang="en-US" sz="1650" b="1" dirty="0" smtClean="0"/>
              <a:t> </a:t>
            </a:r>
            <a:r>
              <a:rPr lang="en-US" sz="1650" b="1" dirty="0" smtClean="0"/>
              <a:t>net new homes annually with a median value of </a:t>
            </a:r>
            <a:r>
              <a:rPr lang="en-US" sz="1650" b="1" dirty="0" smtClean="0"/>
              <a:t>$562,000</a:t>
            </a:r>
            <a:r>
              <a:rPr lang="en-US" sz="1650" b="1" dirty="0" smtClean="0"/>
              <a:t>, which is </a:t>
            </a:r>
            <a:r>
              <a:rPr lang="en-US" sz="1650" b="1" dirty="0" smtClean="0"/>
              <a:t>20% </a:t>
            </a:r>
            <a:r>
              <a:rPr lang="en-US" sz="1650" b="1" dirty="0" smtClean="0"/>
              <a:t>below the median value of </a:t>
            </a:r>
            <a:r>
              <a:rPr lang="en-US" sz="1650" b="1" dirty="0" smtClean="0"/>
              <a:t>its </a:t>
            </a:r>
            <a:r>
              <a:rPr lang="en-US" sz="1650" b="1" dirty="0" smtClean="0"/>
              <a:t>existing SF housing </a:t>
            </a:r>
            <a:r>
              <a:rPr lang="en-US" sz="1650" b="1" dirty="0" smtClean="0"/>
              <a:t>stock, and 67% below </a:t>
            </a:r>
            <a:r>
              <a:rPr lang="en-US" sz="1650" b="1" dirty="0"/>
              <a:t>the median value of </a:t>
            </a:r>
            <a:r>
              <a:rPr lang="en-US" sz="1650" b="1" dirty="0" smtClean="0"/>
              <a:t>recently built SFD homes</a:t>
            </a:r>
            <a:endParaRPr lang="en-US" sz="1650" b="1" dirty="0"/>
          </a:p>
        </p:txBody>
      </p:sp>
      <p:cxnSp>
        <p:nvCxnSpPr>
          <p:cNvPr id="13" name="Straight Connector 12"/>
          <p:cNvCxnSpPr/>
          <p:nvPr/>
        </p:nvCxnSpPr>
        <p:spPr>
          <a:xfrm>
            <a:off x="536448" y="1566197"/>
            <a:ext cx="8023860" cy="0"/>
          </a:xfrm>
          <a:prstGeom prst="line">
            <a:avLst/>
          </a:prstGeom>
          <a:ln w="28575">
            <a:solidFill>
              <a:srgbClr val="008CCC"/>
            </a:solidFill>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3501797" y="4940974"/>
            <a:ext cx="284914" cy="233425"/>
          </a:xfrm>
          <a:prstGeom prst="rect">
            <a:avLst/>
          </a:prstGeom>
          <a:noFill/>
        </p:spPr>
        <p:txBody>
          <a:bodyPr wrap="none" rtlCol="0">
            <a:spAutoFit/>
          </a:bodyPr>
          <a:lstStyle/>
          <a:p>
            <a:pPr marL="171450" indent="-171450">
              <a:buFont typeface="Arial" panose="020B0604020202020204" pitchFamily="34" charset="0"/>
              <a:buChar char="•"/>
            </a:pPr>
            <a:endParaRPr lang="en-US" sz="1200" i="1" dirty="0"/>
          </a:p>
        </p:txBody>
      </p:sp>
      <p:sp>
        <p:nvSpPr>
          <p:cNvPr id="46" name="Rectangle 45"/>
          <p:cNvSpPr/>
          <p:nvPr/>
        </p:nvSpPr>
        <p:spPr>
          <a:xfrm>
            <a:off x="336225" y="6369071"/>
            <a:ext cx="7504459" cy="246221"/>
          </a:xfrm>
          <a:prstGeom prst="rect">
            <a:avLst/>
          </a:prstGeom>
        </p:spPr>
        <p:txBody>
          <a:bodyPr wrap="square">
            <a:spAutoFit/>
          </a:bodyPr>
          <a:lstStyle/>
          <a:p>
            <a:r>
              <a:rPr lang="en-US" sz="1000" dirty="0">
                <a:solidFill>
                  <a:srgbClr val="0070C0"/>
                </a:solidFill>
                <a:cs typeface="Arial"/>
                <a:hlinkClick r:id="rId2"/>
              </a:rPr>
              <a:t>https://</a:t>
            </a:r>
            <a:r>
              <a:rPr lang="en-US" sz="1000" dirty="0" smtClean="0">
                <a:solidFill>
                  <a:srgbClr val="0070C0"/>
                </a:solidFill>
                <a:cs typeface="Arial"/>
                <a:hlinkClick r:id="rId2"/>
              </a:rPr>
              <a:t>heat.aeihousingcenter.org/ltd-chart</a:t>
            </a:r>
            <a:r>
              <a:rPr lang="en-US" sz="1000" dirty="0" smtClean="0">
                <a:solidFill>
                  <a:srgbClr val="0070C0"/>
                </a:solidFill>
                <a:cs typeface="Arial"/>
              </a:rPr>
              <a:t> </a:t>
            </a:r>
            <a:endParaRPr lang="en-US" sz="1000" dirty="0">
              <a:solidFill>
                <a:srgbClr val="0070C0"/>
              </a:solidFill>
              <a:cs typeface="Arial"/>
            </a:endParaRPr>
          </a:p>
        </p:txBody>
      </p:sp>
      <p:sp>
        <p:nvSpPr>
          <p:cNvPr id="3" name="Rectangle 1"/>
          <p:cNvSpPr>
            <a:spLocks noChangeArrowheads="1"/>
          </p:cNvSpPr>
          <p:nvPr/>
        </p:nvSpPr>
        <p:spPr bwMode="auto">
          <a:xfrm>
            <a:off x="0" y="-184666"/>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t>
            </a:r>
          </a:p>
        </p:txBody>
      </p:sp>
      <p:pic>
        <p:nvPicPr>
          <p:cNvPr id="6" name="Picture 5"/>
          <p:cNvPicPr>
            <a:picLocks noChangeAspect="1"/>
          </p:cNvPicPr>
          <p:nvPr/>
        </p:nvPicPr>
        <p:blipFill>
          <a:blip r:embed="rId3"/>
          <a:stretch>
            <a:fillRect/>
          </a:stretch>
        </p:blipFill>
        <p:spPr>
          <a:xfrm>
            <a:off x="918828" y="1820590"/>
            <a:ext cx="6921856" cy="596931"/>
          </a:xfrm>
          <a:prstGeom prst="rect">
            <a:avLst/>
          </a:prstGeom>
        </p:spPr>
      </p:pic>
      <p:pic>
        <p:nvPicPr>
          <p:cNvPr id="8" name="Picture 7"/>
          <p:cNvPicPr>
            <a:picLocks noChangeAspect="1"/>
          </p:cNvPicPr>
          <p:nvPr/>
        </p:nvPicPr>
        <p:blipFill>
          <a:blip r:embed="rId4"/>
          <a:stretch>
            <a:fillRect/>
          </a:stretch>
        </p:blipFill>
        <p:spPr>
          <a:xfrm>
            <a:off x="382564" y="2628323"/>
            <a:ext cx="8331628" cy="3143412"/>
          </a:xfrm>
          <a:prstGeom prst="rect">
            <a:avLst/>
          </a:prstGeom>
        </p:spPr>
      </p:pic>
    </p:spTree>
    <p:extLst>
      <p:ext uri="{BB962C8B-B14F-4D97-AF65-F5344CB8AC3E}">
        <p14:creationId xmlns:p14="http://schemas.microsoft.com/office/powerpoint/2010/main" val="19695142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9B0109-0DFA-4CD3-BBF8-0D1B2706CB64}" type="slidenum">
              <a:rPr lang="en-US" smtClean="0"/>
              <a:t>28</a:t>
            </a:fld>
            <a:endParaRPr lang="en-US" dirty="0"/>
          </a:p>
        </p:txBody>
      </p:sp>
      <p:sp>
        <p:nvSpPr>
          <p:cNvPr id="12" name="TextBox 11"/>
          <p:cNvSpPr txBox="1"/>
          <p:nvPr/>
        </p:nvSpPr>
        <p:spPr>
          <a:xfrm>
            <a:off x="297875" y="214170"/>
            <a:ext cx="8609361" cy="1107996"/>
          </a:xfrm>
          <a:prstGeom prst="rect">
            <a:avLst/>
          </a:prstGeom>
          <a:noFill/>
        </p:spPr>
        <p:txBody>
          <a:bodyPr wrap="square" rtlCol="0">
            <a:spAutoFit/>
          </a:bodyPr>
          <a:lstStyle/>
          <a:p>
            <a:r>
              <a:rPr lang="en-US" sz="1650" b="1" dirty="0" smtClean="0"/>
              <a:t>Richmond MSA: Legalizing </a:t>
            </a:r>
            <a:r>
              <a:rPr lang="en-US" sz="1650" b="1" dirty="0" smtClean="0"/>
              <a:t>Light Touch Density infill will help create Housing Abundance by adding </a:t>
            </a:r>
            <a:r>
              <a:rPr lang="en-US" sz="1650" b="1" dirty="0" smtClean="0"/>
              <a:t>2,400 </a:t>
            </a:r>
            <a:r>
              <a:rPr lang="en-US" sz="1650" b="1" dirty="0" smtClean="0"/>
              <a:t>net new homes annually with a median value of </a:t>
            </a:r>
            <a:r>
              <a:rPr lang="en-US" sz="1650" b="1" dirty="0" smtClean="0"/>
              <a:t>$323,000</a:t>
            </a:r>
            <a:r>
              <a:rPr lang="en-US" sz="1650" b="1" dirty="0" smtClean="0"/>
              <a:t>, which is </a:t>
            </a:r>
            <a:r>
              <a:rPr lang="en-US" sz="1650" b="1" dirty="0"/>
              <a:t>5</a:t>
            </a:r>
            <a:r>
              <a:rPr lang="en-US" sz="1650" b="1" dirty="0" smtClean="0"/>
              <a:t>% </a:t>
            </a:r>
            <a:r>
              <a:rPr lang="en-US" sz="1650" b="1" dirty="0" smtClean="0"/>
              <a:t>below the median value of </a:t>
            </a:r>
            <a:r>
              <a:rPr lang="en-US" sz="1650" b="1" dirty="0" smtClean="0"/>
              <a:t>its </a:t>
            </a:r>
            <a:r>
              <a:rPr lang="en-US" sz="1650" b="1" dirty="0" smtClean="0"/>
              <a:t>existing SF housing </a:t>
            </a:r>
            <a:r>
              <a:rPr lang="en-US" sz="1650" b="1" dirty="0" smtClean="0"/>
              <a:t>stock, and 32% below </a:t>
            </a:r>
            <a:r>
              <a:rPr lang="en-US" sz="1650" b="1" dirty="0"/>
              <a:t>the median value of </a:t>
            </a:r>
            <a:r>
              <a:rPr lang="en-US" sz="1650" b="1" dirty="0" smtClean="0"/>
              <a:t>recently built SFD homes</a:t>
            </a:r>
            <a:endParaRPr lang="en-US" sz="1650" b="1" dirty="0"/>
          </a:p>
        </p:txBody>
      </p:sp>
      <p:cxnSp>
        <p:nvCxnSpPr>
          <p:cNvPr id="13" name="Straight Connector 12"/>
          <p:cNvCxnSpPr/>
          <p:nvPr/>
        </p:nvCxnSpPr>
        <p:spPr>
          <a:xfrm>
            <a:off x="536448" y="1566197"/>
            <a:ext cx="8023860" cy="0"/>
          </a:xfrm>
          <a:prstGeom prst="line">
            <a:avLst/>
          </a:prstGeom>
          <a:ln w="28575">
            <a:solidFill>
              <a:srgbClr val="008CCC"/>
            </a:solidFill>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3501797" y="4940974"/>
            <a:ext cx="284914" cy="233425"/>
          </a:xfrm>
          <a:prstGeom prst="rect">
            <a:avLst/>
          </a:prstGeom>
          <a:noFill/>
        </p:spPr>
        <p:txBody>
          <a:bodyPr wrap="none" rtlCol="0">
            <a:spAutoFit/>
          </a:bodyPr>
          <a:lstStyle/>
          <a:p>
            <a:pPr marL="171450" indent="-171450">
              <a:buFont typeface="Arial" panose="020B0604020202020204" pitchFamily="34" charset="0"/>
              <a:buChar char="•"/>
            </a:pPr>
            <a:endParaRPr lang="en-US" sz="1200" i="1" dirty="0"/>
          </a:p>
        </p:txBody>
      </p:sp>
      <p:sp>
        <p:nvSpPr>
          <p:cNvPr id="46" name="Rectangle 45"/>
          <p:cNvSpPr/>
          <p:nvPr/>
        </p:nvSpPr>
        <p:spPr>
          <a:xfrm>
            <a:off x="336225" y="6369071"/>
            <a:ext cx="7504459" cy="246221"/>
          </a:xfrm>
          <a:prstGeom prst="rect">
            <a:avLst/>
          </a:prstGeom>
        </p:spPr>
        <p:txBody>
          <a:bodyPr wrap="square">
            <a:spAutoFit/>
          </a:bodyPr>
          <a:lstStyle/>
          <a:p>
            <a:r>
              <a:rPr lang="en-US" sz="1000" dirty="0">
                <a:solidFill>
                  <a:srgbClr val="0070C0"/>
                </a:solidFill>
                <a:cs typeface="Arial"/>
                <a:hlinkClick r:id="rId2"/>
              </a:rPr>
              <a:t>https://</a:t>
            </a:r>
            <a:r>
              <a:rPr lang="en-US" sz="1000" dirty="0" smtClean="0">
                <a:solidFill>
                  <a:srgbClr val="0070C0"/>
                </a:solidFill>
                <a:cs typeface="Arial"/>
                <a:hlinkClick r:id="rId2"/>
              </a:rPr>
              <a:t>heat.aeihousingcenter.org/ltd-chart</a:t>
            </a:r>
            <a:r>
              <a:rPr lang="en-US" sz="1000" dirty="0" smtClean="0">
                <a:solidFill>
                  <a:srgbClr val="0070C0"/>
                </a:solidFill>
                <a:cs typeface="Arial"/>
              </a:rPr>
              <a:t> </a:t>
            </a:r>
            <a:endParaRPr lang="en-US" sz="1000" dirty="0">
              <a:solidFill>
                <a:srgbClr val="0070C0"/>
              </a:solidFill>
              <a:cs typeface="Arial"/>
            </a:endParaRPr>
          </a:p>
        </p:txBody>
      </p:sp>
      <p:sp>
        <p:nvSpPr>
          <p:cNvPr id="3" name="Rectangle 1"/>
          <p:cNvSpPr>
            <a:spLocks noChangeArrowheads="1"/>
          </p:cNvSpPr>
          <p:nvPr/>
        </p:nvSpPr>
        <p:spPr bwMode="auto">
          <a:xfrm>
            <a:off x="0" y="-184666"/>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t>
            </a:r>
          </a:p>
        </p:txBody>
      </p:sp>
      <p:pic>
        <p:nvPicPr>
          <p:cNvPr id="4" name="Picture 3"/>
          <p:cNvPicPr>
            <a:picLocks noChangeAspect="1"/>
          </p:cNvPicPr>
          <p:nvPr/>
        </p:nvPicPr>
        <p:blipFill>
          <a:blip r:embed="rId3"/>
          <a:stretch>
            <a:fillRect/>
          </a:stretch>
        </p:blipFill>
        <p:spPr>
          <a:xfrm>
            <a:off x="536448" y="2763147"/>
            <a:ext cx="8426883" cy="3200564"/>
          </a:xfrm>
          <a:prstGeom prst="rect">
            <a:avLst/>
          </a:prstGeom>
        </p:spPr>
      </p:pic>
      <p:pic>
        <p:nvPicPr>
          <p:cNvPr id="5" name="Picture 4"/>
          <p:cNvPicPr>
            <a:picLocks noChangeAspect="1"/>
          </p:cNvPicPr>
          <p:nvPr/>
        </p:nvPicPr>
        <p:blipFill>
          <a:blip r:embed="rId4"/>
          <a:stretch>
            <a:fillRect/>
          </a:stretch>
        </p:blipFill>
        <p:spPr>
          <a:xfrm>
            <a:off x="1096975" y="1889967"/>
            <a:ext cx="6902805" cy="577880"/>
          </a:xfrm>
          <a:prstGeom prst="rect">
            <a:avLst/>
          </a:prstGeom>
        </p:spPr>
      </p:pic>
    </p:spTree>
    <p:extLst>
      <p:ext uri="{BB962C8B-B14F-4D97-AF65-F5344CB8AC3E}">
        <p14:creationId xmlns:p14="http://schemas.microsoft.com/office/powerpoint/2010/main" val="19079207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118" y="2135417"/>
            <a:ext cx="8023861" cy="1011413"/>
          </a:xfrm>
          <a:solidFill>
            <a:srgbClr val="008CCC"/>
          </a:solidFill>
        </p:spPr>
        <p:txBody>
          <a:bodyPr>
            <a:noAutofit/>
          </a:bodyPr>
          <a:lstStyle/>
          <a:p>
            <a:pPr algn="ctr"/>
            <a:r>
              <a:rPr lang="en-US" sz="2400" dirty="0">
                <a:solidFill>
                  <a:schemeClr val="bg1"/>
                </a:solidFill>
                <a:latin typeface="Arial" panose="020B0604020202020204" pitchFamily="34" charset="0"/>
                <a:cs typeface="Arial" panose="020B0604020202020204" pitchFamily="34" charset="0"/>
              </a:rPr>
              <a:t>Policy 3: Livable Urban Villages</a:t>
            </a:r>
          </a:p>
        </p:txBody>
      </p:sp>
      <p:sp>
        <p:nvSpPr>
          <p:cNvPr id="4" name="Slide Number Placeholder 3"/>
          <p:cNvSpPr>
            <a:spLocks noGrp="1"/>
          </p:cNvSpPr>
          <p:nvPr>
            <p:ph type="sldNum" sz="quarter" idx="12"/>
          </p:nvPr>
        </p:nvSpPr>
        <p:spPr/>
        <p:txBody>
          <a:bodyPr/>
          <a:lstStyle/>
          <a:p>
            <a:pPr>
              <a:defRPr/>
            </a:pPr>
            <a:fld id="{EC99EBC0-2918-4B4F-93DA-0B4F20EA1051}" type="slidenum">
              <a:rPr lang="en-US">
                <a:solidFill>
                  <a:prstClr val="black">
                    <a:tint val="75000"/>
                  </a:prstClr>
                </a:solidFill>
                <a:latin typeface="Calibri"/>
              </a:rPr>
              <a:pPr>
                <a:defRPr/>
              </a:pPr>
              <a:t>29</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871850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9B0109-0DFA-4CD3-BBF8-0D1B2706CB64}" type="slidenum">
              <a:rPr lang="en-US" smtClean="0"/>
              <a:t>3</a:t>
            </a:fld>
            <a:endParaRPr lang="en-US"/>
          </a:p>
        </p:txBody>
      </p:sp>
      <p:sp>
        <p:nvSpPr>
          <p:cNvPr id="12" name="TextBox 11"/>
          <p:cNvSpPr txBox="1"/>
          <p:nvPr/>
        </p:nvSpPr>
        <p:spPr>
          <a:xfrm>
            <a:off x="461633" y="99874"/>
            <a:ext cx="7651588" cy="353943"/>
          </a:xfrm>
          <a:prstGeom prst="rect">
            <a:avLst/>
          </a:prstGeom>
          <a:noFill/>
        </p:spPr>
        <p:txBody>
          <a:bodyPr wrap="square" rtlCol="0">
            <a:spAutoFit/>
          </a:bodyPr>
          <a:lstStyle/>
          <a:p>
            <a:r>
              <a:rPr lang="en-US" sz="1700" b="1" dirty="0" smtClean="0">
                <a:cs typeface="Arial" panose="020B0604020202020204" pitchFamily="34" charset="0"/>
              </a:rPr>
              <a:t>To set the stage, consider two </a:t>
            </a:r>
            <a:r>
              <a:rPr lang="en-US" sz="1700" b="1" dirty="0">
                <a:cs typeface="Arial" panose="020B0604020202020204" pitchFamily="34" charset="0"/>
              </a:rPr>
              <a:t>t</a:t>
            </a:r>
            <a:r>
              <a:rPr lang="en-US" sz="1700" b="1" dirty="0" smtClean="0">
                <a:cs typeface="Arial" panose="020B0604020202020204" pitchFamily="34" charset="0"/>
              </a:rPr>
              <a:t>hought </a:t>
            </a:r>
            <a:r>
              <a:rPr lang="en-US" sz="1700" b="1" dirty="0">
                <a:cs typeface="Arial" panose="020B0604020202020204" pitchFamily="34" charset="0"/>
              </a:rPr>
              <a:t>e</a:t>
            </a:r>
            <a:r>
              <a:rPr lang="en-US" sz="1700" b="1" dirty="0" smtClean="0">
                <a:cs typeface="Arial" panose="020B0604020202020204" pitchFamily="34" charset="0"/>
              </a:rPr>
              <a:t>xperiments</a:t>
            </a:r>
            <a:endParaRPr lang="en-US" sz="1700" b="1" dirty="0"/>
          </a:p>
        </p:txBody>
      </p:sp>
      <p:cxnSp>
        <p:nvCxnSpPr>
          <p:cNvPr id="13" name="Straight Connector 12"/>
          <p:cNvCxnSpPr/>
          <p:nvPr/>
        </p:nvCxnSpPr>
        <p:spPr>
          <a:xfrm>
            <a:off x="536448" y="431362"/>
            <a:ext cx="8023860" cy="0"/>
          </a:xfrm>
          <a:prstGeom prst="line">
            <a:avLst/>
          </a:prstGeom>
          <a:ln w="28575">
            <a:solidFill>
              <a:srgbClr val="008CCC"/>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38545" y="472554"/>
            <a:ext cx="9005455" cy="2985433"/>
          </a:xfrm>
          <a:prstGeom prst="rect">
            <a:avLst/>
          </a:prstGeom>
          <a:noFill/>
        </p:spPr>
        <p:txBody>
          <a:bodyPr wrap="square" rtlCol="0">
            <a:spAutoFit/>
          </a:bodyPr>
          <a:lstStyle/>
          <a:p>
            <a:r>
              <a:rPr lang="en-US" sz="1400" i="1" u="sng" dirty="0"/>
              <a:t>Thought experiment #1: </a:t>
            </a:r>
          </a:p>
          <a:p>
            <a:pPr marL="285750" indent="-285750">
              <a:buFont typeface="Arial" panose="020B0604020202020204" pitchFamily="34" charset="0"/>
              <a:buChar char="•"/>
            </a:pPr>
            <a:r>
              <a:rPr lang="en-US" sz="1400" i="1" dirty="0"/>
              <a:t>Imagine car manufacturers could only legally build Ferraris. Filtering of new cars down to used ones would be limited as few new cars would be sold, used car prices would sky-rocket, and few could afford either new or used cars. </a:t>
            </a:r>
          </a:p>
          <a:p>
            <a:pPr marL="285750" indent="-285750">
              <a:buFont typeface="Arial" panose="020B0604020202020204" pitchFamily="34" charset="0"/>
              <a:buChar char="•"/>
            </a:pPr>
            <a:r>
              <a:rPr lang="en-US" sz="1400" i="1" dirty="0"/>
              <a:t>Instead, new cars are built across a wide range of price </a:t>
            </a:r>
            <a:r>
              <a:rPr lang="en-US" sz="1400" i="1" dirty="0" smtClean="0"/>
              <a:t>points </a:t>
            </a:r>
            <a:r>
              <a:rPr lang="en-US" sz="1400" i="1" dirty="0">
                <a:cs typeface="Calibri"/>
              </a:rPr>
              <a:t>for the broad masses of middle-income buyers</a:t>
            </a:r>
            <a:r>
              <a:rPr lang="en-US" sz="1400" i="1" dirty="0" smtClean="0"/>
              <a:t>, with many</a:t>
            </a:r>
            <a:r>
              <a:rPr lang="en-US" sz="1400" i="1" dirty="0" smtClean="0">
                <a:cs typeface="Calibri"/>
              </a:rPr>
              <a:t> </a:t>
            </a:r>
            <a:r>
              <a:rPr lang="en-US" sz="1400" i="1" dirty="0">
                <a:cs typeface="Calibri"/>
              </a:rPr>
              <a:t>costing </a:t>
            </a:r>
            <a:r>
              <a:rPr lang="en-US" sz="1400" i="1" dirty="0">
                <a:cs typeface="Calibri"/>
                <a:hlinkClick r:id="rId2"/>
              </a:rPr>
              <a:t>about $25,000 </a:t>
            </a:r>
            <a:r>
              <a:rPr lang="en-US" sz="1400" i="1" dirty="0">
                <a:cs typeface="Calibri"/>
              </a:rPr>
              <a:t> (i.e. Honda Civics and Toyota Corollas</a:t>
            </a:r>
            <a:r>
              <a:rPr lang="en-US" sz="1400" i="1" dirty="0" smtClean="0">
                <a:cs typeface="Calibri"/>
              </a:rPr>
              <a:t>). The result is a</a:t>
            </a:r>
            <a:r>
              <a:rPr lang="en-US" sz="1400" i="1" dirty="0" smtClean="0"/>
              <a:t> </a:t>
            </a:r>
            <a:r>
              <a:rPr lang="en-US" sz="1400" i="1" dirty="0"/>
              <a:t>broad range of serviceable used cars, so everyone who wants a serviceable car gets one, with no subsidies required</a:t>
            </a:r>
            <a:r>
              <a:rPr lang="en-US" sz="1400" i="1" dirty="0" smtClean="0"/>
              <a:t>.</a:t>
            </a:r>
            <a:endParaRPr lang="en-US" sz="1400" i="1" dirty="0"/>
          </a:p>
          <a:p>
            <a:endParaRPr lang="en-US" sz="600" i="1" dirty="0"/>
          </a:p>
          <a:p>
            <a:r>
              <a:rPr lang="en-US" sz="1400" i="1" u="sng" dirty="0"/>
              <a:t>Thought experiment #2:</a:t>
            </a:r>
          </a:p>
          <a:p>
            <a:pPr marL="285750" indent="-285750">
              <a:buFont typeface="Arial" panose="020B0604020202020204" pitchFamily="34" charset="0"/>
              <a:buChar char="•"/>
            </a:pPr>
            <a:r>
              <a:rPr lang="en-US" sz="1400" i="1" dirty="0"/>
              <a:t>Imagine motel/hotel developers could only build Ritz Carltons. Filtering of new rooms down to used ones would be extremely limited as few rooms would be built, existing room rates would sky-rocket, and few could afford to stay. </a:t>
            </a:r>
          </a:p>
          <a:p>
            <a:pPr marL="285750" indent="-285750">
              <a:buFont typeface="Arial" panose="020B0604020202020204" pitchFamily="34" charset="0"/>
              <a:buChar char="•"/>
            </a:pPr>
            <a:r>
              <a:rPr lang="en-US" sz="1400" i="1" dirty="0"/>
              <a:t>Instead, new rooms are built across a wide range of price points, yielding a broad range of acceptable room options, so virtually everyone who wants a room gets one, with no subsidies required.  </a:t>
            </a:r>
          </a:p>
          <a:p>
            <a:pPr marL="285750" indent="-285750">
              <a:buFont typeface="Arial" panose="020B0604020202020204" pitchFamily="34" charset="0"/>
              <a:buChar char="•"/>
            </a:pPr>
            <a:r>
              <a:rPr lang="en-US" sz="1400" i="1" dirty="0"/>
              <a:t>Just think about the variety available at any highway interchange.</a:t>
            </a:r>
          </a:p>
          <a:p>
            <a:pPr marL="285750" indent="-285750">
              <a:buFont typeface="Arial" panose="020B0604020202020204" pitchFamily="34" charset="0"/>
              <a:buChar char="•"/>
            </a:pPr>
            <a:r>
              <a:rPr lang="en-US" sz="1400" i="1" dirty="0"/>
              <a:t>Yet zoning, land and construction costs, land use restrictions, financing, and labor availability don’t seem to interfere. </a:t>
            </a:r>
          </a:p>
        </p:txBody>
      </p:sp>
      <p:grpSp>
        <p:nvGrpSpPr>
          <p:cNvPr id="14" name="Group 13"/>
          <p:cNvGrpSpPr/>
          <p:nvPr/>
        </p:nvGrpSpPr>
        <p:grpSpPr>
          <a:xfrm>
            <a:off x="2623784" y="4106781"/>
            <a:ext cx="3724351" cy="588660"/>
            <a:chOff x="3539265" y="2964174"/>
            <a:chExt cx="4886625" cy="946037"/>
          </a:xfrm>
        </p:grpSpPr>
        <p:pic>
          <p:nvPicPr>
            <p:cNvPr id="15" name="Picture 2" descr="129,583 House Clipart Illustrations &amp; Clip Art - iSto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08670" y="3185733"/>
              <a:ext cx="617220" cy="61722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129,583 House Clipart Illustrations &amp; Clip Art - iStoc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5560" y="3135969"/>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129,583 House Clipart Illustrations &amp; Clip Art - iStoc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61036" y="3079325"/>
              <a:ext cx="754380" cy="75438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129,583 House Clipart Illustrations &amp; Clip Art - iStoc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49346" y="3034004"/>
              <a:ext cx="822960" cy="82296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129,583 House Clipart Illustrations &amp; Clip Art - iSt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02961" y="2991422"/>
              <a:ext cx="891540" cy="89154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129,583 House Clipart Illustrations &amp; Clip Art - iStoc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18168" y="2964174"/>
              <a:ext cx="960120" cy="94603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House Clipart Images – Browse 95,746 Stock Photos, Vectors, and Video |  Adobe Stock"/>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39265" y="3058853"/>
              <a:ext cx="762000" cy="685800"/>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Curved Connector 21"/>
            <p:cNvCxnSpPr/>
            <p:nvPr/>
          </p:nvCxnSpPr>
          <p:spPr>
            <a:xfrm rot="10800000" flipV="1">
              <a:off x="7709680" y="3148546"/>
              <a:ext cx="460341" cy="51349"/>
            </a:xfrm>
            <a:prstGeom prst="curvedConnector3">
              <a:avLst>
                <a:gd name="adj1" fmla="val 50000"/>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3" name="Curved Connector 22"/>
            <p:cNvCxnSpPr/>
            <p:nvPr/>
          </p:nvCxnSpPr>
          <p:spPr>
            <a:xfrm rot="16200000" flipH="1" flipV="1">
              <a:off x="6530750" y="2930228"/>
              <a:ext cx="68580" cy="480060"/>
            </a:xfrm>
            <a:prstGeom prst="curvedConnector3">
              <a:avLst>
                <a:gd name="adj1" fmla="val -81152"/>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4" name="Curved Connector 23"/>
            <p:cNvCxnSpPr/>
            <p:nvPr/>
          </p:nvCxnSpPr>
          <p:spPr>
            <a:xfrm rot="16200000" flipH="1" flipV="1">
              <a:off x="5746963" y="2895939"/>
              <a:ext cx="68580" cy="480060"/>
            </a:xfrm>
            <a:prstGeom prst="curvedConnector3">
              <a:avLst>
                <a:gd name="adj1" fmla="val -184424"/>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5" name="Curved Connector 24"/>
            <p:cNvCxnSpPr/>
            <p:nvPr/>
          </p:nvCxnSpPr>
          <p:spPr>
            <a:xfrm rot="16200000" flipH="1" flipV="1">
              <a:off x="4266584" y="2796380"/>
              <a:ext cx="68580" cy="480060"/>
            </a:xfrm>
            <a:prstGeom prst="curvedConnector3">
              <a:avLst>
                <a:gd name="adj1" fmla="val -227434"/>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6" name="Curved Connector 25"/>
            <p:cNvCxnSpPr/>
            <p:nvPr/>
          </p:nvCxnSpPr>
          <p:spPr>
            <a:xfrm rot="16200000" flipH="1" flipV="1">
              <a:off x="7201288" y="2925575"/>
              <a:ext cx="68580" cy="480060"/>
            </a:xfrm>
            <a:prstGeom prst="curvedConnector3">
              <a:avLst>
                <a:gd name="adj1" fmla="val -151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7" name="Curved Connector 26"/>
            <p:cNvCxnSpPr/>
            <p:nvPr/>
          </p:nvCxnSpPr>
          <p:spPr>
            <a:xfrm rot="16200000" flipH="1" flipV="1">
              <a:off x="5012470" y="2861649"/>
              <a:ext cx="68580" cy="480060"/>
            </a:xfrm>
            <a:prstGeom prst="curvedConnector3">
              <a:avLst>
                <a:gd name="adj1" fmla="val -238188"/>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grpSp>
      <p:sp>
        <p:nvSpPr>
          <p:cNvPr id="41" name="TextBox 40"/>
          <p:cNvSpPr txBox="1"/>
          <p:nvPr/>
        </p:nvSpPr>
        <p:spPr>
          <a:xfrm>
            <a:off x="3501797" y="4940974"/>
            <a:ext cx="284914" cy="233425"/>
          </a:xfrm>
          <a:prstGeom prst="rect">
            <a:avLst/>
          </a:prstGeom>
          <a:noFill/>
        </p:spPr>
        <p:txBody>
          <a:bodyPr wrap="none" rtlCol="0">
            <a:spAutoFit/>
          </a:bodyPr>
          <a:lstStyle/>
          <a:p>
            <a:pPr marL="171450" indent="-171450">
              <a:buFont typeface="Arial" panose="020B0604020202020204" pitchFamily="34" charset="0"/>
              <a:buChar char="•"/>
            </a:pPr>
            <a:endParaRPr lang="en-US" sz="1200" i="1" dirty="0"/>
          </a:p>
        </p:txBody>
      </p:sp>
      <p:sp>
        <p:nvSpPr>
          <p:cNvPr id="43" name="Rectangle 42"/>
          <p:cNvSpPr/>
          <p:nvPr/>
        </p:nvSpPr>
        <p:spPr>
          <a:xfrm>
            <a:off x="297773" y="3403432"/>
            <a:ext cx="8439825" cy="646331"/>
          </a:xfrm>
          <a:prstGeom prst="rect">
            <a:avLst/>
          </a:prstGeom>
          <a:noFill/>
          <a:ln>
            <a:noFill/>
          </a:ln>
        </p:spPr>
        <p:txBody>
          <a:bodyPr wrap="square">
            <a:spAutoFit/>
          </a:bodyPr>
          <a:lstStyle/>
          <a:p>
            <a:r>
              <a:rPr lang="en-US" sz="1200" b="1" dirty="0"/>
              <a:t>Adding supply at the high end yields few new homes and little move-ups from less expensive housing. </a:t>
            </a:r>
          </a:p>
          <a:p>
            <a:pPr marL="171450" indent="-171450">
              <a:buFont typeface="Arial" panose="020B0604020202020204" pitchFamily="34" charset="0"/>
              <a:buChar char="•"/>
            </a:pPr>
            <a:r>
              <a:rPr lang="en-US" sz="1200" b="1" dirty="0"/>
              <a:t>High end housing promoted by exclusionary zoning, government subsidies, so-called inclusionary zoning, and high density transit zones add housing affordable only to a few or require substantial subsidies, with little filtering being triggered.</a:t>
            </a:r>
          </a:p>
        </p:txBody>
      </p:sp>
      <p:sp>
        <p:nvSpPr>
          <p:cNvPr id="44" name="Rectangle 43"/>
          <p:cNvSpPr/>
          <p:nvPr/>
        </p:nvSpPr>
        <p:spPr>
          <a:xfrm>
            <a:off x="340756" y="4697444"/>
            <a:ext cx="8580583" cy="830997"/>
          </a:xfrm>
          <a:prstGeom prst="rect">
            <a:avLst/>
          </a:prstGeom>
          <a:noFill/>
          <a:ln>
            <a:noFill/>
          </a:ln>
        </p:spPr>
        <p:txBody>
          <a:bodyPr wrap="square">
            <a:spAutoFit/>
          </a:bodyPr>
          <a:lstStyle/>
          <a:p>
            <a:r>
              <a:rPr lang="en-US" sz="1200" b="1" dirty="0"/>
              <a:t>Adding lots of supply in the middle with light touch density (LTD) reduces supply/demand imbalances and yields a greatly increased number of move-ups from less expensive housing—freeing up those units for filtering down to lower income households.</a:t>
            </a:r>
          </a:p>
          <a:p>
            <a:pPr marL="171450" indent="-171450">
              <a:buFont typeface="Arial" panose="020B0604020202020204" pitchFamily="34" charset="0"/>
              <a:buChar char="•"/>
            </a:pPr>
            <a:r>
              <a:rPr lang="en-US" sz="1200" b="1" dirty="0"/>
              <a:t>This market-oriented approach unleashes American ingenuity by swarms of property owners, small businesses, and workers.</a:t>
            </a:r>
            <a:r>
              <a:rPr lang="en-US" sz="1200" baseline="30000" dirty="0"/>
              <a:t>1</a:t>
            </a:r>
            <a:endParaRPr lang="en-US" sz="1200" b="1" dirty="0"/>
          </a:p>
          <a:p>
            <a:pPr marL="171450" indent="-171450">
              <a:buFont typeface="Arial" panose="020B0604020202020204" pitchFamily="34" charset="0"/>
              <a:buChar char="•"/>
            </a:pPr>
            <a:r>
              <a:rPr lang="en-US" sz="1200" b="1" dirty="0"/>
              <a:t>This yields a large increase of naturally affordable and inclusionary housing. </a:t>
            </a:r>
          </a:p>
        </p:txBody>
      </p:sp>
      <p:sp>
        <p:nvSpPr>
          <p:cNvPr id="46" name="Rectangle 45"/>
          <p:cNvSpPr/>
          <p:nvPr/>
        </p:nvSpPr>
        <p:spPr>
          <a:xfrm>
            <a:off x="336225" y="6369071"/>
            <a:ext cx="7504459" cy="400110"/>
          </a:xfrm>
          <a:prstGeom prst="rect">
            <a:avLst/>
          </a:prstGeom>
        </p:spPr>
        <p:txBody>
          <a:bodyPr wrap="square">
            <a:spAutoFit/>
          </a:bodyPr>
          <a:lstStyle/>
          <a:p>
            <a:r>
              <a:rPr lang="en-US" sz="1000" baseline="30000" dirty="0"/>
              <a:t>1</a:t>
            </a:r>
            <a:r>
              <a:rPr lang="en-US" sz="1000" dirty="0">
                <a:solidFill>
                  <a:srgbClr val="000000"/>
                </a:solidFill>
                <a:cs typeface="Arial"/>
                <a:hlinkClick r:id="rId10"/>
              </a:rPr>
              <a:t> https://www.strongtowns.org/journal/2021/2/3/unleash-the-swarm</a:t>
            </a:r>
            <a:r>
              <a:rPr lang="en-US" sz="1000" dirty="0">
                <a:solidFill>
                  <a:srgbClr val="000000"/>
                </a:solidFill>
                <a:cs typeface="Arial"/>
              </a:rPr>
              <a:t> </a:t>
            </a:r>
          </a:p>
          <a:p>
            <a:r>
              <a:rPr lang="en-US" sz="1000" dirty="0">
                <a:solidFill>
                  <a:srgbClr val="000000"/>
                </a:solidFill>
                <a:cs typeface="Arial"/>
              </a:rPr>
              <a:t>Source: </a:t>
            </a:r>
            <a:r>
              <a:rPr lang="en-US" sz="1000" dirty="0">
                <a:solidFill>
                  <a:prstClr val="black"/>
                </a:solidFill>
              </a:rPr>
              <a:t>AEI Housing Center, </a:t>
            </a:r>
            <a:r>
              <a:rPr lang="en-US" sz="1000" dirty="0">
                <a:solidFill>
                  <a:srgbClr val="0070C0"/>
                </a:solidFill>
                <a:cs typeface="Arial"/>
                <a:hlinkClick r:id="rId11"/>
              </a:rPr>
              <a:t>www.AEI.org/housing</a:t>
            </a:r>
            <a:r>
              <a:rPr lang="en-US" sz="1000" dirty="0">
                <a:solidFill>
                  <a:srgbClr val="0070C0"/>
                </a:solidFill>
                <a:cs typeface="Arial"/>
              </a:rPr>
              <a:t>. </a:t>
            </a:r>
          </a:p>
        </p:txBody>
      </p:sp>
      <p:grpSp>
        <p:nvGrpSpPr>
          <p:cNvPr id="45" name="Group 44"/>
          <p:cNvGrpSpPr/>
          <p:nvPr/>
        </p:nvGrpSpPr>
        <p:grpSpPr>
          <a:xfrm>
            <a:off x="2623784" y="5662313"/>
            <a:ext cx="3796233" cy="824658"/>
            <a:chOff x="3140614" y="2907689"/>
            <a:chExt cx="5285276" cy="1036951"/>
          </a:xfrm>
        </p:grpSpPr>
        <p:pic>
          <p:nvPicPr>
            <p:cNvPr id="47" name="Picture 2" descr="129,583 House Clipart Illustrations &amp; Clip Art - iSto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08670" y="3185733"/>
              <a:ext cx="617220" cy="61722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129,583 House Clipart Illustrations &amp; Clip Art - iStoc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5560" y="3135969"/>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129,583 House Clipart Illustrations &amp; Clip Art - iStoc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61036" y="3079325"/>
              <a:ext cx="754380" cy="75438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129,583 House Clipart Illustrations &amp; Clip Art - iStoc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49346" y="3034004"/>
              <a:ext cx="822960" cy="82296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129,583 House Clipart Illustrations &amp; Clip Art - iSt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32524" y="2923927"/>
              <a:ext cx="977592" cy="977593"/>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129,583 House Clipart Illustrations &amp; Clip Art - iStoc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40614" y="2907689"/>
              <a:ext cx="1052387" cy="1036951"/>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descr="House Clipart Images – Browse 95,746 Stock Photos, Vectors, and Video |  Adobe Stock"/>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06236" y="3173169"/>
              <a:ext cx="650429" cy="585386"/>
            </a:xfrm>
            <a:prstGeom prst="rect">
              <a:avLst/>
            </a:prstGeom>
            <a:noFill/>
          </p:spPr>
        </p:pic>
        <p:cxnSp>
          <p:nvCxnSpPr>
            <p:cNvPr id="55" name="Curved Connector 54"/>
            <p:cNvCxnSpPr/>
            <p:nvPr/>
          </p:nvCxnSpPr>
          <p:spPr>
            <a:xfrm rot="16200000" flipH="1" flipV="1">
              <a:off x="6535393" y="2889103"/>
              <a:ext cx="68580" cy="480060"/>
            </a:xfrm>
            <a:prstGeom prst="curvedConnector3">
              <a:avLst>
                <a:gd name="adj1" fmla="val -420457"/>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56" name="Curved Connector 55"/>
            <p:cNvCxnSpPr/>
            <p:nvPr/>
          </p:nvCxnSpPr>
          <p:spPr>
            <a:xfrm rot="16200000" flipH="1" flipV="1">
              <a:off x="5742302" y="2873541"/>
              <a:ext cx="68580" cy="480060"/>
            </a:xfrm>
            <a:prstGeom prst="curvedConnector3">
              <a:avLst>
                <a:gd name="adj1" fmla="val -503772"/>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58" name="Curved Connector 57"/>
            <p:cNvCxnSpPr/>
            <p:nvPr/>
          </p:nvCxnSpPr>
          <p:spPr>
            <a:xfrm rot="16200000" flipH="1" flipV="1">
              <a:off x="7198937" y="2874809"/>
              <a:ext cx="68580" cy="480060"/>
            </a:xfrm>
            <a:prstGeom prst="curvedConnector3">
              <a:avLst>
                <a:gd name="adj1" fmla="val -280939"/>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grpSp>
      <p:cxnSp>
        <p:nvCxnSpPr>
          <p:cNvPr id="76" name="Curved Connector 75"/>
          <p:cNvCxnSpPr/>
          <p:nvPr/>
        </p:nvCxnSpPr>
        <p:spPr>
          <a:xfrm rot="16200000" flipH="1" flipV="1">
            <a:off x="6112267" y="5660166"/>
            <a:ext cx="54540" cy="344811"/>
          </a:xfrm>
          <a:prstGeom prst="curvedConnector3">
            <a:avLst>
              <a:gd name="adj1" fmla="val -260979"/>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642620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FEFCD4-872A-4456-BB93-CD477940B2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1" name="Rectangle 10"/>
          <p:cNvSpPr/>
          <p:nvPr/>
        </p:nvSpPr>
        <p:spPr>
          <a:xfrm>
            <a:off x="157238" y="503545"/>
            <a:ext cx="3826934" cy="2093073"/>
          </a:xfrm>
          <a:prstGeom prst="rect">
            <a:avLst/>
          </a:prstGeom>
        </p:spPr>
        <p:txBody>
          <a:bodyPr wrap="square">
            <a:spAutoFit/>
          </a:bodyPr>
          <a:lstStyle/>
          <a:p>
            <a:pPr marL="285750" indent="-285750">
              <a:lnSpc>
                <a:spcPct val="107000"/>
              </a:lnSpc>
              <a:buFont typeface="Arial" panose="020B0604020202020204" pitchFamily="34" charset="0"/>
              <a:buChar char="•"/>
              <a:defRPr/>
            </a:pPr>
            <a:r>
              <a:rPr lang="en-US" sz="1350" b="1" dirty="0">
                <a:solidFill>
                  <a:prstClr val="black"/>
                </a:solidFill>
                <a:ea typeface="Calibri" panose="020F0502020204030204" pitchFamily="34" charset="0"/>
                <a:cs typeface="Calibri" panose="020F0502020204030204" pitchFamily="34" charset="0"/>
              </a:rPr>
              <a:t>Core areas: </a:t>
            </a:r>
            <a:r>
              <a:rPr lang="en-US" sz="1350" dirty="0">
                <a:solidFill>
                  <a:prstClr val="black"/>
                </a:solidFill>
                <a:ea typeface="Calibri" panose="020F0502020204030204" pitchFamily="34" charset="0"/>
                <a:cs typeface="Calibri" panose="020F0502020204030204" pitchFamily="34" charset="0"/>
              </a:rPr>
              <a:t>allow residential in commercial, industrial and mixed zones (gold</a:t>
            </a:r>
            <a:r>
              <a:rPr lang="en-US" sz="1350" dirty="0" smtClean="0">
                <a:solidFill>
                  <a:prstClr val="black"/>
                </a:solidFill>
                <a:ea typeface="Calibri" panose="020F0502020204030204" pitchFamily="34" charset="0"/>
                <a:cs typeface="Calibri" panose="020F0502020204030204" pitchFamily="34" charset="0"/>
              </a:rPr>
              <a:t>): 5000 net new homes/year across Virginia</a:t>
            </a:r>
            <a:endParaRPr lang="en-US" sz="1350" dirty="0">
              <a:solidFill>
                <a:prstClr val="black"/>
              </a:solidFill>
              <a:ea typeface="Calibri" panose="020F0502020204030204" pitchFamily="34" charset="0"/>
              <a:cs typeface="Calibri" panose="020F0502020204030204" pitchFamily="34" charset="0"/>
            </a:endParaRPr>
          </a:p>
          <a:p>
            <a:pPr marL="285750" indent="-285750">
              <a:lnSpc>
                <a:spcPct val="107000"/>
              </a:lnSpc>
              <a:buFont typeface="Arial" panose="020B0604020202020204" pitchFamily="34" charset="0"/>
              <a:buChar char="•"/>
              <a:defRPr/>
            </a:pPr>
            <a:r>
              <a:rPr lang="en-US" sz="1350" b="1" dirty="0">
                <a:solidFill>
                  <a:prstClr val="black"/>
                </a:solidFill>
                <a:ea typeface="Calibri" panose="020F0502020204030204" pitchFamily="34" charset="0"/>
                <a:cs typeface="Calibri" panose="020F0502020204030204" pitchFamily="34" charset="0"/>
              </a:rPr>
              <a:t>Adjacent areas:</a:t>
            </a:r>
            <a:r>
              <a:rPr lang="en-US" sz="1350" dirty="0">
                <a:solidFill>
                  <a:prstClr val="black"/>
                </a:solidFill>
                <a:ea typeface="Calibri" panose="020F0502020204030204" pitchFamily="34" charset="0"/>
                <a:cs typeface="Calibri" panose="020F0502020204030204" pitchFamily="34" charset="0"/>
              </a:rPr>
              <a:t> allow light-touch density in surrounding 1/8 mile (green) or ¼ mile (purple) </a:t>
            </a:r>
            <a:r>
              <a:rPr lang="en-US" sz="1350" dirty="0" smtClean="0">
                <a:solidFill>
                  <a:prstClr val="black"/>
                </a:solidFill>
                <a:ea typeface="Calibri" panose="020F0502020204030204" pitchFamily="34" charset="0"/>
                <a:cs typeface="Calibri" panose="020F0502020204030204" pitchFamily="34" charset="0"/>
              </a:rPr>
              <a:t>areas</a:t>
            </a:r>
            <a:r>
              <a:rPr lang="en-US" sz="1350" dirty="0" smtClean="0">
                <a:ea typeface="Calibri" panose="020F0502020204030204" pitchFamily="34" charset="0"/>
                <a:cs typeface="Calibri" panose="020F0502020204030204" pitchFamily="34" charset="0"/>
              </a:rPr>
              <a:t>. While there is minimal </a:t>
            </a:r>
            <a:r>
              <a:rPr lang="en-US" sz="1350" dirty="0">
                <a:ea typeface="Calibri" panose="020F0502020204030204" pitchFamily="34" charset="0"/>
                <a:cs typeface="Calibri" panose="020F0502020204030204" pitchFamily="34" charset="0"/>
              </a:rPr>
              <a:t>opportunity for </a:t>
            </a:r>
            <a:r>
              <a:rPr lang="en-US" sz="1350" dirty="0" smtClean="0">
                <a:ea typeface="Calibri" panose="020F0502020204030204" pitchFamily="34" charset="0"/>
                <a:cs typeface="Calibri" panose="020F0502020204030204" pitchFamily="34" charset="0"/>
              </a:rPr>
              <a:t>infill tear downs </a:t>
            </a:r>
            <a:r>
              <a:rPr lang="en-US" sz="1350" dirty="0">
                <a:ea typeface="Calibri" panose="020F0502020204030204" pitchFamily="34" charset="0"/>
                <a:cs typeface="Calibri" panose="020F0502020204030204" pitchFamily="34" charset="0"/>
              </a:rPr>
              <a:t>due to low land shares, there are </a:t>
            </a:r>
            <a:r>
              <a:rPr lang="en-US" sz="1350" dirty="0" smtClean="0">
                <a:ea typeface="Calibri" panose="020F0502020204030204" pitchFamily="34" charset="0"/>
                <a:cs typeface="Calibri" panose="020F0502020204030204" pitchFamily="34" charset="0"/>
              </a:rPr>
              <a:t>opportunities for ADUs/second units with no teardown</a:t>
            </a:r>
            <a:r>
              <a:rPr lang="en-US" sz="1350" dirty="0" smtClean="0">
                <a:ea typeface="Calibri" panose="020F0502020204030204" pitchFamily="34" charset="0"/>
                <a:cs typeface="Calibri" panose="020F0502020204030204" pitchFamily="34" charset="0"/>
              </a:rPr>
              <a:t>.</a:t>
            </a:r>
            <a:endParaRPr lang="en-US" sz="1350" dirty="0">
              <a:ea typeface="Calibri" panose="020F0502020204030204" pitchFamily="34" charset="0"/>
              <a:cs typeface="Calibri" panose="020F0502020204030204" pitchFamily="34" charset="0"/>
            </a:endParaRPr>
          </a:p>
        </p:txBody>
      </p:sp>
      <p:sp>
        <p:nvSpPr>
          <p:cNvPr id="8" name="TextBox 7"/>
          <p:cNvSpPr txBox="1"/>
          <p:nvPr/>
        </p:nvSpPr>
        <p:spPr>
          <a:xfrm>
            <a:off x="361134" y="74529"/>
            <a:ext cx="8308413" cy="369332"/>
          </a:xfrm>
          <a:prstGeom prst="rect">
            <a:avLst/>
          </a:prstGeom>
          <a:noFill/>
        </p:spPr>
        <p:txBody>
          <a:bodyPr wrap="square" rtlCol="0">
            <a:spAutoFit/>
          </a:bodyPr>
          <a:lstStyle/>
          <a:p>
            <a:pPr lvl="0">
              <a:defRPr/>
            </a:pPr>
            <a:r>
              <a:rPr lang="en-US" b="1" dirty="0"/>
              <a:t>Livable Urban Villages (LUV) </a:t>
            </a:r>
            <a:r>
              <a:rPr lang="en-US" b="1" dirty="0" smtClean="0"/>
              <a:t>reduce sprawl</a:t>
            </a:r>
            <a:r>
              <a:rPr lang="en-US" b="1" dirty="0"/>
              <a:t>, </a:t>
            </a:r>
            <a:r>
              <a:rPr lang="en-US" b="1" dirty="0" smtClean="0"/>
              <a:t>infrastructure </a:t>
            </a:r>
            <a:r>
              <a:rPr lang="en-US" b="1" dirty="0"/>
              <a:t>costs, and energy use </a:t>
            </a:r>
            <a:endParaRPr kumimoji="0" lang="en-US" b="1" i="0" u="none" strike="noStrike" kern="1200" cap="none" spc="0" normalizeH="0" baseline="0" noProof="0" dirty="0">
              <a:ln>
                <a:noFill/>
              </a:ln>
              <a:effectLst/>
              <a:uLnTx/>
              <a:uFillTx/>
            </a:endParaRPr>
          </a:p>
        </p:txBody>
      </p:sp>
      <p:cxnSp>
        <p:nvCxnSpPr>
          <p:cNvPr id="13" name="Straight Connector 12"/>
          <p:cNvCxnSpPr/>
          <p:nvPr/>
        </p:nvCxnSpPr>
        <p:spPr>
          <a:xfrm>
            <a:off x="455736" y="418432"/>
            <a:ext cx="8023860" cy="0"/>
          </a:xfrm>
          <a:prstGeom prst="line">
            <a:avLst/>
          </a:prstGeom>
          <a:ln w="28575">
            <a:solidFill>
              <a:srgbClr val="008CCC"/>
            </a:solidFill>
          </a:ln>
          <a:effectLst/>
        </p:spPr>
        <p:style>
          <a:lnRef idx="2">
            <a:schemeClr val="accent1"/>
          </a:lnRef>
          <a:fillRef idx="0">
            <a:schemeClr val="accent1"/>
          </a:fillRef>
          <a:effectRef idx="1">
            <a:schemeClr val="accent1"/>
          </a:effectRef>
          <a:fontRef idx="minor">
            <a:schemeClr val="tx1"/>
          </a:fontRef>
        </p:style>
      </p:cxnSp>
      <p:sp>
        <p:nvSpPr>
          <p:cNvPr id="4" name="Rectangle 3">
            <a:extLst>
              <a:ext uri="{FF2B5EF4-FFF2-40B4-BE49-F238E27FC236}">
                <a16:creationId xmlns:a16="http://schemas.microsoft.com/office/drawing/2014/main" id="{97FD23EB-B6E1-4C93-AAE7-4FFD051CBBC5}"/>
              </a:ext>
            </a:extLst>
          </p:cNvPr>
          <p:cNvSpPr/>
          <p:nvPr/>
        </p:nvSpPr>
        <p:spPr>
          <a:xfrm>
            <a:off x="259838" y="6388165"/>
            <a:ext cx="5226562" cy="400110"/>
          </a:xfrm>
          <a:prstGeom prst="rect">
            <a:avLst/>
          </a:prstGeom>
        </p:spPr>
        <p:txBody>
          <a:bodyPr wrap="square">
            <a:spAutoFit/>
          </a:bodyPr>
          <a:lstStyle/>
          <a:p>
            <a:r>
              <a:rPr lang="en-US" sz="1000" dirty="0">
                <a:hlinkClick r:id="rId2"/>
              </a:rPr>
              <a:t>https://</a:t>
            </a:r>
            <a:r>
              <a:rPr lang="en-US" sz="1000" dirty="0" smtClean="0">
                <a:hlinkClick r:id="rId2"/>
              </a:rPr>
              <a:t>heat.aeihousingcenter.org/toolkit/luv_map</a:t>
            </a:r>
            <a:r>
              <a:rPr lang="en-US" sz="1000" dirty="0" smtClean="0"/>
              <a:t> </a:t>
            </a:r>
            <a:endParaRPr lang="en-US" sz="1000" dirty="0"/>
          </a:p>
          <a:p>
            <a:r>
              <a:rPr lang="en-US" sz="1000" dirty="0" smtClean="0"/>
              <a:t>Source</a:t>
            </a:r>
            <a:r>
              <a:rPr lang="en-US" sz="1000" dirty="0"/>
              <a:t>: Zoneomics and </a:t>
            </a:r>
            <a:r>
              <a:rPr lang="en-US" sz="1000" dirty="0">
                <a:solidFill>
                  <a:prstClr val="black"/>
                </a:solidFill>
                <a:cs typeface="Arial" panose="020B0604020202020204" pitchFamily="34" charset="0"/>
              </a:rPr>
              <a:t>AEI Housing Center, </a:t>
            </a:r>
            <a:r>
              <a:rPr lang="en-US" sz="1000" dirty="0">
                <a:solidFill>
                  <a:prstClr val="black"/>
                </a:solidFill>
                <a:cs typeface="Arial" panose="020B0604020202020204" pitchFamily="34" charset="0"/>
                <a:hlinkClick r:id="rId3"/>
              </a:rPr>
              <a:t>www.AEI.org/housing</a:t>
            </a:r>
            <a:r>
              <a:rPr lang="en-US" sz="1000" dirty="0">
                <a:solidFill>
                  <a:prstClr val="black"/>
                </a:solidFill>
                <a:cs typeface="Arial" panose="020B0604020202020204" pitchFamily="34" charset="0"/>
              </a:rPr>
              <a:t>.</a:t>
            </a:r>
            <a:endParaRPr lang="en-US" sz="1000" dirty="0"/>
          </a:p>
        </p:txBody>
      </p:sp>
      <p:pic>
        <p:nvPicPr>
          <p:cNvPr id="10" name="Picture 9"/>
          <p:cNvPicPr>
            <a:picLocks noChangeAspect="1"/>
          </p:cNvPicPr>
          <p:nvPr/>
        </p:nvPicPr>
        <p:blipFill>
          <a:blip r:embed="rId4"/>
          <a:stretch>
            <a:fillRect/>
          </a:stretch>
        </p:blipFill>
        <p:spPr>
          <a:xfrm>
            <a:off x="6428837" y="529519"/>
            <a:ext cx="2320603" cy="2619354"/>
          </a:xfrm>
          <a:prstGeom prst="rect">
            <a:avLst/>
          </a:prstGeom>
        </p:spPr>
      </p:pic>
      <p:pic>
        <p:nvPicPr>
          <p:cNvPr id="14" name="Picture 13"/>
          <p:cNvPicPr>
            <a:picLocks noChangeAspect="1"/>
          </p:cNvPicPr>
          <p:nvPr/>
        </p:nvPicPr>
        <p:blipFill rotWithShape="1">
          <a:blip r:embed="rId5"/>
          <a:srcRect l="19430"/>
          <a:stretch/>
        </p:blipFill>
        <p:spPr>
          <a:xfrm>
            <a:off x="257066" y="2841171"/>
            <a:ext cx="6131010" cy="3557365"/>
          </a:xfrm>
          <a:prstGeom prst="rect">
            <a:avLst/>
          </a:prstGeom>
        </p:spPr>
      </p:pic>
      <p:pic>
        <p:nvPicPr>
          <p:cNvPr id="17" name="Picture 16"/>
          <p:cNvPicPr>
            <a:picLocks noChangeAspect="1"/>
          </p:cNvPicPr>
          <p:nvPr/>
        </p:nvPicPr>
        <p:blipFill rotWithShape="1">
          <a:blip r:embed="rId5"/>
          <a:srcRect r="80394" b="69161"/>
          <a:stretch/>
        </p:blipFill>
        <p:spPr>
          <a:xfrm>
            <a:off x="4024934" y="666804"/>
            <a:ext cx="2301862" cy="1692675"/>
          </a:xfrm>
          <a:prstGeom prst="rect">
            <a:avLst/>
          </a:prstGeom>
        </p:spPr>
      </p:pic>
      <p:sp>
        <p:nvSpPr>
          <p:cNvPr id="18" name="TextBox 17"/>
          <p:cNvSpPr txBox="1"/>
          <p:nvPr/>
        </p:nvSpPr>
        <p:spPr>
          <a:xfrm>
            <a:off x="6440071" y="1167642"/>
            <a:ext cx="752664" cy="244780"/>
          </a:xfrm>
          <a:prstGeom prst="rect">
            <a:avLst/>
          </a:prstGeom>
          <a:noFill/>
          <a:ln>
            <a:solidFill>
              <a:schemeClr val="tx1"/>
            </a:solidFill>
          </a:ln>
        </p:spPr>
        <p:txBody>
          <a:bodyPr wrap="square" rtlCol="0">
            <a:spAutoFit/>
          </a:bodyPr>
          <a:lstStyle/>
          <a:p>
            <a:r>
              <a:rPr lang="en-US" sz="1000" b="1" dirty="0" smtClean="0"/>
              <a:t>Richmond</a:t>
            </a:r>
            <a:endParaRPr lang="en-US" sz="1000" b="1" dirty="0"/>
          </a:p>
        </p:txBody>
      </p:sp>
      <p:sp>
        <p:nvSpPr>
          <p:cNvPr id="19" name="TextBox 18"/>
          <p:cNvSpPr txBox="1"/>
          <p:nvPr/>
        </p:nvSpPr>
        <p:spPr>
          <a:xfrm>
            <a:off x="2627125" y="3490566"/>
            <a:ext cx="695446" cy="400110"/>
          </a:xfrm>
          <a:prstGeom prst="rect">
            <a:avLst/>
          </a:prstGeom>
          <a:noFill/>
          <a:ln>
            <a:solidFill>
              <a:schemeClr val="tx1"/>
            </a:solidFill>
          </a:ln>
        </p:spPr>
        <p:txBody>
          <a:bodyPr wrap="square" rtlCol="0">
            <a:spAutoFit/>
          </a:bodyPr>
          <a:lstStyle/>
          <a:p>
            <a:r>
              <a:rPr lang="en-US" sz="1000" b="1" dirty="0" smtClean="0"/>
              <a:t>Suburban No. VA</a:t>
            </a:r>
            <a:endParaRPr lang="en-US" sz="1000" b="1" dirty="0"/>
          </a:p>
        </p:txBody>
      </p:sp>
    </p:spTree>
    <p:extLst>
      <p:ext uri="{BB962C8B-B14F-4D97-AF65-F5344CB8AC3E}">
        <p14:creationId xmlns:p14="http://schemas.microsoft.com/office/powerpoint/2010/main" val="7078771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A64661E-BB1B-4562-AFE2-BCC756829917}" type="slidenum">
              <a:rPr lang="en-US" smtClean="0"/>
              <a:pPr/>
              <a:t>31</a:t>
            </a:fld>
            <a:endParaRPr lang="en-US" dirty="0"/>
          </a:p>
        </p:txBody>
      </p:sp>
      <p:sp>
        <p:nvSpPr>
          <p:cNvPr id="10" name="TextBox 9"/>
          <p:cNvSpPr txBox="1"/>
          <p:nvPr/>
        </p:nvSpPr>
        <p:spPr>
          <a:xfrm>
            <a:off x="536447" y="156438"/>
            <a:ext cx="8395116" cy="646331"/>
          </a:xfrm>
          <a:prstGeom prst="rect">
            <a:avLst/>
          </a:prstGeom>
          <a:noFill/>
        </p:spPr>
        <p:txBody>
          <a:bodyPr wrap="square" rtlCol="0">
            <a:spAutoFit/>
          </a:bodyPr>
          <a:lstStyle/>
          <a:p>
            <a:pPr>
              <a:spcAft>
                <a:spcPts val="600"/>
              </a:spcAft>
            </a:pPr>
            <a:r>
              <a:rPr lang="en-US" b="1" dirty="0" err="1"/>
              <a:t>McMansionization</a:t>
            </a:r>
            <a:r>
              <a:rPr lang="en-US" b="1" dirty="0"/>
              <a:t> is happening throughout </a:t>
            </a:r>
            <a:r>
              <a:rPr lang="en-US" b="1" dirty="0" smtClean="0"/>
              <a:t>much of </a:t>
            </a:r>
            <a:r>
              <a:rPr lang="en-US" b="1" dirty="0" smtClean="0"/>
              <a:t>Northern Virginia </a:t>
            </a:r>
            <a:r>
              <a:rPr lang="en-US" b="1" dirty="0"/>
              <a:t>and the pace is </a:t>
            </a:r>
            <a:r>
              <a:rPr lang="en-US" b="1" dirty="0" smtClean="0"/>
              <a:t>quickening</a:t>
            </a:r>
            <a:endParaRPr lang="en-US" b="1" dirty="0"/>
          </a:p>
        </p:txBody>
      </p:sp>
      <p:cxnSp>
        <p:nvCxnSpPr>
          <p:cNvPr id="9" name="Straight Connector 8"/>
          <p:cNvCxnSpPr/>
          <p:nvPr/>
        </p:nvCxnSpPr>
        <p:spPr>
          <a:xfrm>
            <a:off x="536449" y="798753"/>
            <a:ext cx="8023860" cy="0"/>
          </a:xfrm>
          <a:prstGeom prst="line">
            <a:avLst/>
          </a:prstGeom>
          <a:ln w="28575">
            <a:solidFill>
              <a:srgbClr val="008CCC"/>
            </a:soli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623181" y="6278645"/>
            <a:ext cx="4424609" cy="246221"/>
          </a:xfrm>
          <a:prstGeom prst="rect">
            <a:avLst/>
          </a:prstGeom>
        </p:spPr>
        <p:txBody>
          <a:bodyPr wrap="none">
            <a:spAutoFit/>
          </a:bodyPr>
          <a:lstStyle/>
          <a:p>
            <a:r>
              <a:rPr lang="en-US" sz="1000" dirty="0"/>
              <a:t>Source: AEI Housing Center, </a:t>
            </a:r>
            <a:r>
              <a:rPr lang="en-US" sz="1000" dirty="0">
                <a:hlinkClick r:id="rId3"/>
              </a:rPr>
              <a:t>https://</a:t>
            </a:r>
            <a:r>
              <a:rPr lang="en-US" sz="1000" dirty="0" smtClean="0">
                <a:hlinkClick r:id="rId3"/>
              </a:rPr>
              <a:t>heat.aeihousingcenter.org/mcmansion-map</a:t>
            </a:r>
            <a:r>
              <a:rPr lang="en-US" sz="1000" dirty="0" smtClean="0"/>
              <a:t>. </a:t>
            </a:r>
            <a:endParaRPr lang="en-US" sz="1000" dirty="0"/>
          </a:p>
        </p:txBody>
      </p:sp>
      <p:sp>
        <p:nvSpPr>
          <p:cNvPr id="17" name="Content Placeholder 2"/>
          <p:cNvSpPr txBox="1">
            <a:spLocks/>
          </p:cNvSpPr>
          <p:nvPr/>
        </p:nvSpPr>
        <p:spPr>
          <a:xfrm>
            <a:off x="451837" y="930817"/>
            <a:ext cx="8479726" cy="3065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None/>
            </a:pPr>
            <a:r>
              <a:rPr lang="en-US" sz="1350" dirty="0" smtClean="0"/>
              <a:t>The red and orange census tracts are where most of the McMansion conversions </a:t>
            </a:r>
            <a:r>
              <a:rPr lang="en-US" sz="1350" dirty="0"/>
              <a:t>have been built over the last decade.</a:t>
            </a:r>
          </a:p>
        </p:txBody>
      </p:sp>
      <p:pic>
        <p:nvPicPr>
          <p:cNvPr id="2" name="Picture 1"/>
          <p:cNvPicPr>
            <a:picLocks noChangeAspect="1"/>
          </p:cNvPicPr>
          <p:nvPr/>
        </p:nvPicPr>
        <p:blipFill>
          <a:blip r:embed="rId4"/>
          <a:stretch>
            <a:fillRect/>
          </a:stretch>
        </p:blipFill>
        <p:spPr>
          <a:xfrm>
            <a:off x="959359" y="1324799"/>
            <a:ext cx="7600950" cy="4519224"/>
          </a:xfrm>
          <a:prstGeom prst="rect">
            <a:avLst/>
          </a:prstGeom>
        </p:spPr>
      </p:pic>
      <p:pic>
        <p:nvPicPr>
          <p:cNvPr id="12" name="Picture 11">
            <a:extLst>
              <a:ext uri="{FF2B5EF4-FFF2-40B4-BE49-F238E27FC236}">
                <a16:creationId xmlns:a16="http://schemas.microsoft.com/office/drawing/2014/main" id="{B17D0127-2F6C-8A29-E33D-3EA0C475D0B2}"/>
              </a:ext>
            </a:extLst>
          </p:cNvPr>
          <p:cNvPicPr>
            <a:picLocks noChangeAspect="1"/>
          </p:cNvPicPr>
          <p:nvPr/>
        </p:nvPicPr>
        <p:blipFill>
          <a:blip r:embed="rId5"/>
          <a:stretch>
            <a:fillRect/>
          </a:stretch>
        </p:blipFill>
        <p:spPr>
          <a:xfrm>
            <a:off x="249705" y="1533492"/>
            <a:ext cx="2096834" cy="721861"/>
          </a:xfrm>
          <a:prstGeom prst="rect">
            <a:avLst/>
          </a:prstGeom>
        </p:spPr>
      </p:pic>
    </p:spTree>
    <p:extLst>
      <p:ext uri="{BB962C8B-B14F-4D97-AF65-F5344CB8AC3E}">
        <p14:creationId xmlns:p14="http://schemas.microsoft.com/office/powerpoint/2010/main" val="31190805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9B0109-0DFA-4CD3-BBF8-0D1B2706CB64}" type="slidenum">
              <a:rPr lang="en-US" smtClean="0"/>
              <a:t>32</a:t>
            </a:fld>
            <a:endParaRPr lang="en-US"/>
          </a:p>
        </p:txBody>
      </p:sp>
      <p:sp>
        <p:nvSpPr>
          <p:cNvPr id="12" name="TextBox 11"/>
          <p:cNvSpPr txBox="1"/>
          <p:nvPr/>
        </p:nvSpPr>
        <p:spPr>
          <a:xfrm>
            <a:off x="461632" y="75382"/>
            <a:ext cx="8275965" cy="369332"/>
          </a:xfrm>
          <a:prstGeom prst="rect">
            <a:avLst/>
          </a:prstGeom>
          <a:noFill/>
        </p:spPr>
        <p:txBody>
          <a:bodyPr wrap="square" rtlCol="0">
            <a:spAutoFit/>
          </a:bodyPr>
          <a:lstStyle/>
          <a:p>
            <a:r>
              <a:rPr lang="en-US" b="1" dirty="0" smtClean="0"/>
              <a:t>Policy Steps in the Virginia Housing Success Playbook*</a:t>
            </a:r>
            <a:endParaRPr lang="en-US" b="1" dirty="0"/>
          </a:p>
        </p:txBody>
      </p:sp>
      <p:cxnSp>
        <p:nvCxnSpPr>
          <p:cNvPr id="13" name="Straight Connector 12"/>
          <p:cNvCxnSpPr/>
          <p:nvPr/>
        </p:nvCxnSpPr>
        <p:spPr>
          <a:xfrm>
            <a:off x="536448" y="442553"/>
            <a:ext cx="8023860" cy="0"/>
          </a:xfrm>
          <a:prstGeom prst="line">
            <a:avLst/>
          </a:prstGeom>
          <a:ln w="28575">
            <a:solidFill>
              <a:srgbClr val="008CCC"/>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10243" y="445479"/>
            <a:ext cx="8531678" cy="6140142"/>
          </a:xfrm>
          <a:prstGeom prst="rect">
            <a:avLst/>
          </a:prstGeom>
          <a:noFill/>
        </p:spPr>
        <p:txBody>
          <a:bodyPr wrap="square" rtlCol="0">
            <a:spAutoFit/>
          </a:bodyPr>
          <a:lstStyle/>
          <a:p>
            <a:r>
              <a:rPr lang="en-US" sz="1400" b="1" dirty="0"/>
              <a:t>T</a:t>
            </a:r>
            <a:r>
              <a:rPr lang="en-US" sz="1400" b="1" dirty="0" smtClean="0"/>
              <a:t>he </a:t>
            </a:r>
            <a:r>
              <a:rPr lang="en-US" sz="1400" b="1" dirty="0"/>
              <a:t>Legislature should consider options to increase zoning density on a wide scale within the state.</a:t>
            </a:r>
          </a:p>
          <a:p>
            <a:pPr marL="285750" indent="-285750">
              <a:buFont typeface="Arial" panose="020B0604020202020204" pitchFamily="34" charset="0"/>
              <a:buChar char="•"/>
            </a:pPr>
            <a:r>
              <a:rPr lang="en-US" sz="1400" b="1" dirty="0" smtClean="0">
                <a:solidFill>
                  <a:srgbClr val="00B050"/>
                </a:solidFill>
              </a:rPr>
              <a:t>Option 1: Light-touch density: greenfield subdivisions:</a:t>
            </a:r>
          </a:p>
          <a:p>
            <a:pPr marL="742950" lvl="1" indent="-285750">
              <a:buFont typeface="Arial" panose="020B0604020202020204" pitchFamily="34" charset="0"/>
              <a:buChar char="•"/>
            </a:pPr>
            <a:r>
              <a:rPr lang="en-US" sz="1400" dirty="0" smtClean="0"/>
              <a:t>Provide that counties and municipalities may </a:t>
            </a:r>
            <a:r>
              <a:rPr lang="en-US" sz="1400" dirty="0"/>
              <a:t>not establish a minimum lot size smaller </a:t>
            </a:r>
            <a:r>
              <a:rPr lang="en-US" sz="1400" dirty="0" smtClean="0"/>
              <a:t>than 4,356 </a:t>
            </a:r>
            <a:r>
              <a:rPr lang="en-US" sz="1400" dirty="0"/>
              <a:t>sq. ft. </a:t>
            </a:r>
            <a:r>
              <a:rPr lang="en-US" sz="1400" dirty="0" smtClean="0"/>
              <a:t>(.10 acres) and 1,000 </a:t>
            </a:r>
            <a:r>
              <a:rPr lang="en-US" sz="1400" dirty="0"/>
              <a:t>sq. ft. respectively for a newly constructed single-family detached </a:t>
            </a:r>
            <a:r>
              <a:rPr lang="en-US" sz="1400" dirty="0" smtClean="0"/>
              <a:t>(SFD) home and </a:t>
            </a:r>
            <a:r>
              <a:rPr lang="en-US" sz="1400" dirty="0"/>
              <a:t>a newly constructed single-family attached </a:t>
            </a:r>
            <a:r>
              <a:rPr lang="en-US" sz="1400" dirty="0" smtClean="0"/>
              <a:t>(SFA) home.</a:t>
            </a:r>
          </a:p>
          <a:p>
            <a:pPr marL="742950" lvl="1" indent="-285750">
              <a:buFont typeface="Arial" panose="020B0604020202020204" pitchFamily="34" charset="0"/>
              <a:buChar char="•"/>
            </a:pPr>
            <a:r>
              <a:rPr lang="en-US" sz="1400" dirty="0" smtClean="0"/>
              <a:t>Property owners may, by right, determine the mix of SFD and SFA homes for a particular parcel. </a:t>
            </a:r>
          </a:p>
          <a:p>
            <a:pPr marL="742950" lvl="1" indent="-285750">
              <a:buFont typeface="Arial" panose="020B0604020202020204" pitchFamily="34" charset="0"/>
              <a:buChar char="•"/>
            </a:pPr>
            <a:r>
              <a:rPr lang="en-US" sz="1400" b="1" dirty="0"/>
              <a:t>Projection: </a:t>
            </a:r>
            <a:r>
              <a:rPr lang="en-US" sz="1400" b="1" dirty="0" smtClean="0"/>
              <a:t>an additional 22,000 single-family greenfield permits </a:t>
            </a:r>
            <a:r>
              <a:rPr lang="en-US" sz="1400" b="1" dirty="0"/>
              <a:t>per </a:t>
            </a:r>
            <a:r>
              <a:rPr lang="en-US" sz="1400" b="1" dirty="0" smtClean="0"/>
              <a:t>year.</a:t>
            </a:r>
          </a:p>
          <a:p>
            <a:pPr marL="285750" indent="-285750">
              <a:buFont typeface="Arial" panose="020B0604020202020204" pitchFamily="34" charset="0"/>
              <a:buChar char="•"/>
            </a:pPr>
            <a:r>
              <a:rPr lang="en-US" sz="1400" b="1" dirty="0" smtClean="0">
                <a:solidFill>
                  <a:srgbClr val="00B050"/>
                </a:solidFill>
              </a:rPr>
              <a:t>Option 2: Light-touch </a:t>
            </a:r>
            <a:r>
              <a:rPr lang="en-US" sz="1400" b="1" dirty="0">
                <a:solidFill>
                  <a:srgbClr val="00B050"/>
                </a:solidFill>
              </a:rPr>
              <a:t>density</a:t>
            </a:r>
            <a:r>
              <a:rPr lang="en-US" sz="1400" b="1" dirty="0" smtClean="0">
                <a:solidFill>
                  <a:srgbClr val="00B050"/>
                </a:solidFill>
              </a:rPr>
              <a:t>: infill with teardown</a:t>
            </a:r>
          </a:p>
          <a:p>
            <a:pPr marL="742950" lvl="1" indent="-285750">
              <a:buFont typeface="Arial" panose="020B0604020202020204" pitchFamily="34" charset="0"/>
              <a:buChar char="•"/>
            </a:pPr>
            <a:r>
              <a:rPr lang="en-US" sz="1400" dirty="0"/>
              <a:t>Provide that </a:t>
            </a:r>
            <a:r>
              <a:rPr lang="en-US" sz="1400" dirty="0" smtClean="0"/>
              <a:t>a </a:t>
            </a:r>
            <a:r>
              <a:rPr lang="en-US" sz="1400" dirty="0"/>
              <a:t>small-scale subdivision is a by-right permitted use in a residential zone of an urban </a:t>
            </a:r>
            <a:r>
              <a:rPr lang="en-US" sz="1400" dirty="0" smtClean="0"/>
              <a:t>municipality</a:t>
            </a:r>
            <a:r>
              <a:rPr lang="en-US" sz="1400" dirty="0"/>
              <a:t>.</a:t>
            </a:r>
          </a:p>
          <a:p>
            <a:pPr marL="742950" lvl="1" indent="-285750">
              <a:buFont typeface="Arial" panose="020B0604020202020204" pitchFamily="34" charset="0"/>
              <a:buChar char="•"/>
            </a:pPr>
            <a:r>
              <a:rPr lang="en-US" sz="1400" dirty="0"/>
              <a:t>A small-scale subdivision a subdivision of </a:t>
            </a:r>
            <a:r>
              <a:rPr lang="en-US" sz="1400" dirty="0" smtClean="0"/>
              <a:t>property that results </a:t>
            </a:r>
            <a:r>
              <a:rPr lang="en-US" sz="1400" dirty="0"/>
              <a:t>in the creation of two or more lots, each of which:</a:t>
            </a:r>
          </a:p>
          <a:p>
            <a:pPr marL="1200150" lvl="2" indent="-285750">
              <a:buFont typeface="Arial" panose="020B0604020202020204" pitchFamily="34" charset="0"/>
              <a:buChar char="•"/>
            </a:pPr>
            <a:r>
              <a:rPr lang="en-US" sz="1400" dirty="0" smtClean="0"/>
              <a:t>Is </a:t>
            </a:r>
            <a:r>
              <a:rPr lang="en-US" sz="1400" dirty="0"/>
              <a:t>no smaller than 1,400 square feet; and</a:t>
            </a:r>
          </a:p>
          <a:p>
            <a:pPr marL="1200150" lvl="2" indent="-285750">
              <a:buFont typeface="Arial" panose="020B0604020202020204" pitchFamily="34" charset="0"/>
              <a:buChar char="•"/>
            </a:pPr>
            <a:r>
              <a:rPr lang="en-US" sz="1400" dirty="0" smtClean="0"/>
              <a:t>Contains</a:t>
            </a:r>
            <a:r>
              <a:rPr lang="en-US" sz="1400" dirty="0"/>
              <a:t>, or will contain, a </a:t>
            </a:r>
            <a:r>
              <a:rPr lang="en-US" sz="1400" dirty="0" smtClean="0"/>
              <a:t>single-family </a:t>
            </a:r>
            <a:r>
              <a:rPr lang="en-US" sz="1400" dirty="0"/>
              <a:t>dwelling</a:t>
            </a:r>
            <a:r>
              <a:rPr lang="en-US" sz="1400" dirty="0" smtClean="0"/>
              <a:t>.</a:t>
            </a:r>
          </a:p>
          <a:p>
            <a:pPr marL="742950" lvl="1" indent="-285750">
              <a:buFont typeface="Arial" panose="020B0604020202020204" pitchFamily="34" charset="0"/>
              <a:buChar char="•"/>
            </a:pPr>
            <a:r>
              <a:rPr lang="en-US" sz="1400" b="1" dirty="0" smtClean="0"/>
              <a:t>Projection: </a:t>
            </a:r>
            <a:r>
              <a:rPr lang="en-US" sz="1400" b="1" dirty="0"/>
              <a:t>an additional </a:t>
            </a:r>
            <a:r>
              <a:rPr lang="en-US" sz="1400" b="1" dirty="0" smtClean="0"/>
              <a:t>18,000 </a:t>
            </a:r>
            <a:r>
              <a:rPr lang="en-US" sz="1400" b="1" dirty="0"/>
              <a:t>net new homes </a:t>
            </a:r>
            <a:r>
              <a:rPr lang="en-US" sz="1400" b="1" dirty="0" smtClean="0"/>
              <a:t>annually.</a:t>
            </a:r>
          </a:p>
          <a:p>
            <a:pPr marL="285750" indent="-285750">
              <a:buFont typeface="Arial" panose="020B0604020202020204" pitchFamily="34" charset="0"/>
              <a:buChar char="•"/>
            </a:pPr>
            <a:r>
              <a:rPr lang="en-US" sz="1400" b="1" dirty="0" smtClean="0">
                <a:solidFill>
                  <a:srgbClr val="00B050"/>
                </a:solidFill>
              </a:rPr>
              <a:t>Option 3: Light-touch </a:t>
            </a:r>
            <a:r>
              <a:rPr lang="en-US" sz="1400" b="1" dirty="0">
                <a:solidFill>
                  <a:srgbClr val="00B050"/>
                </a:solidFill>
              </a:rPr>
              <a:t>density: </a:t>
            </a:r>
            <a:r>
              <a:rPr lang="en-US" sz="1400" b="1" dirty="0" smtClean="0">
                <a:solidFill>
                  <a:srgbClr val="00B050"/>
                </a:solidFill>
              </a:rPr>
              <a:t>infill without teardown</a:t>
            </a:r>
          </a:p>
          <a:p>
            <a:pPr marL="742950" lvl="1" indent="-285750">
              <a:buFont typeface="Arial" panose="020B0604020202020204" pitchFamily="34" charset="0"/>
              <a:buChar char="•"/>
            </a:pPr>
            <a:r>
              <a:rPr lang="en-US" sz="1400" dirty="0" smtClean="0"/>
              <a:t>Provide that an accessory </a:t>
            </a:r>
            <a:r>
              <a:rPr lang="en-US" sz="1400" dirty="0"/>
              <a:t>dwelling unit, internal or external, is a permitted use if it is built:</a:t>
            </a:r>
          </a:p>
          <a:p>
            <a:pPr marL="1200150" lvl="2" indent="-285750">
              <a:buFont typeface="Arial" panose="020B0604020202020204" pitchFamily="34" charset="0"/>
              <a:buChar char="•"/>
            </a:pPr>
            <a:r>
              <a:rPr lang="en-US" sz="1400" dirty="0" smtClean="0"/>
              <a:t>In </a:t>
            </a:r>
            <a:r>
              <a:rPr lang="en-US" sz="1400" dirty="0"/>
              <a:t>a residential zone of an urban municipality; and</a:t>
            </a:r>
          </a:p>
          <a:p>
            <a:pPr marL="1200150" lvl="2" indent="-285750">
              <a:buFont typeface="Arial" panose="020B0604020202020204" pitchFamily="34" charset="0"/>
              <a:buChar char="•"/>
            </a:pPr>
            <a:r>
              <a:rPr lang="en-US" sz="1400" dirty="0" smtClean="0"/>
              <a:t>On </a:t>
            </a:r>
            <a:r>
              <a:rPr lang="en-US" sz="1400" dirty="0"/>
              <a:t>a lot that contains a primary residence or where a primary residence is being built concurrently with the accessory dwelling unit</a:t>
            </a:r>
            <a:r>
              <a:rPr lang="en-US" sz="1400" dirty="0" smtClean="0"/>
              <a:t>.</a:t>
            </a:r>
          </a:p>
          <a:p>
            <a:pPr marL="742950" lvl="1" indent="-285750">
              <a:buFont typeface="Arial" panose="020B0604020202020204" pitchFamily="34" charset="0"/>
              <a:buChar char="•"/>
            </a:pPr>
            <a:r>
              <a:rPr lang="en-US" sz="1400" b="1" dirty="0"/>
              <a:t>Projection: </a:t>
            </a:r>
            <a:r>
              <a:rPr lang="en-US" sz="1400" b="1" dirty="0" smtClean="0"/>
              <a:t>15,000 ADUs </a:t>
            </a:r>
            <a:r>
              <a:rPr lang="en-US" sz="1400" b="1" dirty="0"/>
              <a:t>annually (preliminary).</a:t>
            </a:r>
            <a:endParaRPr lang="en-US" sz="1400" dirty="0" smtClean="0"/>
          </a:p>
          <a:p>
            <a:pPr marL="285750" indent="-285750">
              <a:buFont typeface="Arial" panose="020B0604020202020204" pitchFamily="34" charset="0"/>
              <a:buChar char="•"/>
            </a:pPr>
            <a:r>
              <a:rPr lang="en-US" sz="1400" b="1" dirty="0" smtClean="0">
                <a:solidFill>
                  <a:srgbClr val="00B050"/>
                </a:solidFill>
              </a:rPr>
              <a:t>Option 4: Livable Urban Villages: core areas</a:t>
            </a:r>
          </a:p>
          <a:p>
            <a:pPr marL="742950" lvl="1" indent="-285750">
              <a:buFont typeface="Arial" panose="020B0604020202020204" pitchFamily="34" charset="0"/>
              <a:buChar char="•"/>
            </a:pPr>
            <a:r>
              <a:rPr lang="en-US" sz="1400" dirty="0" smtClean="0"/>
              <a:t>Provide that residential development is </a:t>
            </a:r>
            <a:r>
              <a:rPr lang="en-US" sz="1400" dirty="0"/>
              <a:t>a by-right permitted use in </a:t>
            </a:r>
            <a:r>
              <a:rPr lang="en-US" sz="1400" dirty="0" smtClean="0"/>
              <a:t>commercial, industrial, and mixed use zones </a:t>
            </a:r>
            <a:r>
              <a:rPr lang="en-US" sz="1400" dirty="0"/>
              <a:t>of an urban municipality</a:t>
            </a:r>
            <a:r>
              <a:rPr lang="en-US" sz="1400" dirty="0" smtClean="0"/>
              <a:t>.</a:t>
            </a:r>
          </a:p>
          <a:p>
            <a:pPr marL="742950" lvl="1" indent="-285750">
              <a:buFont typeface="Arial" panose="020B0604020202020204" pitchFamily="34" charset="0"/>
              <a:buChar char="•"/>
            </a:pPr>
            <a:r>
              <a:rPr lang="en-US" sz="1400" b="1" dirty="0"/>
              <a:t>Projection: </a:t>
            </a:r>
            <a:r>
              <a:rPr lang="en-US" sz="1400" b="1" dirty="0" smtClean="0"/>
              <a:t>an </a:t>
            </a:r>
            <a:r>
              <a:rPr lang="en-US" sz="1400" b="1" dirty="0"/>
              <a:t>additional 5</a:t>
            </a:r>
            <a:r>
              <a:rPr lang="en-US" sz="1400" b="1" dirty="0" smtClean="0"/>
              <a:t>,000 </a:t>
            </a:r>
            <a:r>
              <a:rPr lang="en-US" sz="1400" b="1" dirty="0"/>
              <a:t>net new homes </a:t>
            </a:r>
            <a:r>
              <a:rPr lang="en-US" sz="1400" b="1" dirty="0" smtClean="0"/>
              <a:t>annually (</a:t>
            </a:r>
            <a:r>
              <a:rPr lang="en-US" sz="1400" b="1" dirty="0"/>
              <a:t>preliminary)</a:t>
            </a:r>
            <a:r>
              <a:rPr lang="en-US" sz="1400" b="1" dirty="0" smtClean="0"/>
              <a:t>.</a:t>
            </a:r>
          </a:p>
          <a:p>
            <a:pPr marL="285750" indent="-285750">
              <a:buFont typeface="Arial" panose="020B0604020202020204" pitchFamily="34" charset="0"/>
              <a:buChar char="•"/>
            </a:pPr>
            <a:r>
              <a:rPr lang="en-US" sz="1400" b="1" dirty="0" smtClean="0">
                <a:solidFill>
                  <a:srgbClr val="00B050"/>
                </a:solidFill>
              </a:rPr>
              <a:t>These four steps would result in an additional 60,000 homes per year, an increase of 230% over recent levels. </a:t>
            </a:r>
          </a:p>
          <a:p>
            <a:endParaRPr lang="en-US" sz="400" b="1" dirty="0" smtClean="0"/>
          </a:p>
          <a:p>
            <a:r>
              <a:rPr lang="en-US" sz="1100" dirty="0"/>
              <a:t>*</a:t>
            </a:r>
            <a:r>
              <a:rPr lang="en-US" sz="1100" dirty="0" smtClean="0"/>
              <a:t>These projections assume the use of “Keep </a:t>
            </a:r>
            <a:r>
              <a:rPr lang="en-US" sz="1100" dirty="0"/>
              <a:t>it short and </a:t>
            </a:r>
            <a:r>
              <a:rPr lang="en-US" sz="1100" dirty="0" smtClean="0"/>
              <a:t>simple” </a:t>
            </a:r>
            <a:r>
              <a:rPr lang="en-US" sz="1100" dirty="0"/>
              <a:t>(KISS) land use </a:t>
            </a:r>
            <a:r>
              <a:rPr lang="en-US" sz="1100" dirty="0" smtClean="0"/>
              <a:t>rules.</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1"/>
          <p:cNvSpPr>
            <a:spLocks noChangeArrowheads="1"/>
          </p:cNvSpPr>
          <p:nvPr/>
        </p:nvSpPr>
        <p:spPr bwMode="auto">
          <a:xfrm>
            <a:off x="0" y="-184666"/>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27663332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118" y="2135417"/>
            <a:ext cx="8023861" cy="1011413"/>
          </a:xfrm>
          <a:solidFill>
            <a:srgbClr val="008CCC"/>
          </a:solidFill>
        </p:spPr>
        <p:txBody>
          <a:bodyPr>
            <a:noAutofit/>
          </a:bodyPr>
          <a:lstStyle/>
          <a:p>
            <a:pPr algn="ctr"/>
            <a:r>
              <a:rPr lang="en-US" sz="2400" dirty="0">
                <a:solidFill>
                  <a:schemeClr val="bg1"/>
                </a:solidFill>
                <a:latin typeface="Arial" panose="020B0604020202020204" pitchFamily="34" charset="0"/>
                <a:cs typeface="Arial" panose="020B0604020202020204" pitchFamily="34" charset="0"/>
              </a:rPr>
              <a:t>Appendix</a:t>
            </a:r>
          </a:p>
        </p:txBody>
      </p:sp>
      <p:sp>
        <p:nvSpPr>
          <p:cNvPr id="4" name="Slide Number Placeholder 3"/>
          <p:cNvSpPr>
            <a:spLocks noGrp="1"/>
          </p:cNvSpPr>
          <p:nvPr>
            <p:ph type="sldNum" sz="quarter" idx="12"/>
          </p:nvPr>
        </p:nvSpPr>
        <p:spPr/>
        <p:txBody>
          <a:bodyPr/>
          <a:lstStyle/>
          <a:p>
            <a:pPr>
              <a:defRPr/>
            </a:pPr>
            <a:fld id="{EC99EBC0-2918-4B4F-93DA-0B4F20EA1051}" type="slidenum">
              <a:rPr lang="en-US">
                <a:solidFill>
                  <a:prstClr val="black">
                    <a:tint val="75000"/>
                  </a:prstClr>
                </a:solidFill>
                <a:latin typeface="Calibri"/>
              </a:rPr>
              <a:pPr>
                <a:defRPr/>
              </a:pPr>
              <a:t>33</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8085428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9B0109-0DFA-4CD3-BBF8-0D1B2706CB64}" type="slidenum">
              <a:rPr lang="en-US" smtClean="0"/>
              <a:t>34</a:t>
            </a:fld>
            <a:endParaRPr lang="en-US"/>
          </a:p>
        </p:txBody>
      </p:sp>
      <p:sp>
        <p:nvSpPr>
          <p:cNvPr id="12" name="TextBox 11"/>
          <p:cNvSpPr txBox="1"/>
          <p:nvPr/>
        </p:nvSpPr>
        <p:spPr>
          <a:xfrm>
            <a:off x="461632" y="157024"/>
            <a:ext cx="8275965" cy="369332"/>
          </a:xfrm>
          <a:prstGeom prst="rect">
            <a:avLst/>
          </a:prstGeom>
          <a:noFill/>
        </p:spPr>
        <p:txBody>
          <a:bodyPr wrap="square" rtlCol="0">
            <a:spAutoFit/>
          </a:bodyPr>
          <a:lstStyle/>
          <a:p>
            <a:r>
              <a:rPr lang="en-US" b="1" dirty="0" smtClean="0"/>
              <a:t>The Montana </a:t>
            </a:r>
            <a:r>
              <a:rPr lang="en-US" b="1" dirty="0" smtClean="0"/>
              <a:t>Miracle</a:t>
            </a:r>
            <a:r>
              <a:rPr lang="en-US" b="1" dirty="0" smtClean="0"/>
              <a:t>*</a:t>
            </a:r>
            <a:endParaRPr lang="en-US" b="1" dirty="0"/>
          </a:p>
        </p:txBody>
      </p:sp>
      <p:cxnSp>
        <p:nvCxnSpPr>
          <p:cNvPr id="13" name="Straight Connector 12"/>
          <p:cNvCxnSpPr/>
          <p:nvPr/>
        </p:nvCxnSpPr>
        <p:spPr>
          <a:xfrm>
            <a:off x="536448" y="581343"/>
            <a:ext cx="8023860" cy="0"/>
          </a:xfrm>
          <a:prstGeom prst="line">
            <a:avLst/>
          </a:prstGeom>
          <a:ln w="28575">
            <a:solidFill>
              <a:srgbClr val="008CCC"/>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83722" y="664021"/>
            <a:ext cx="8353876" cy="5724644"/>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a:t>
            </a:r>
            <a:r>
              <a:rPr lang="en-US" sz="1400" dirty="0" smtClean="0"/>
              <a:t>As [Governor </a:t>
            </a:r>
            <a:r>
              <a:rPr lang="en-US" sz="1400" dirty="0" err="1" smtClean="0"/>
              <a:t>Gianforte</a:t>
            </a:r>
            <a:r>
              <a:rPr lang="en-US" sz="1400" dirty="0" smtClean="0"/>
              <a:t>] traveled </a:t>
            </a:r>
            <a:r>
              <a:rPr lang="en-US" sz="1400" dirty="0"/>
              <a:t>throughout the state, county commissioners, sheriffs, business owners, and residents said the number-one issue for working families is affordability of housing</a:t>
            </a:r>
            <a:r>
              <a:rPr lang="en-US" sz="1400" dirty="0" smtClean="0"/>
              <a:t>.”** </a:t>
            </a:r>
            <a:endParaRPr lang="en-US" sz="1400" dirty="0"/>
          </a:p>
          <a:p>
            <a:pPr marL="285750" indent="-285750">
              <a:buFont typeface="Arial" panose="020B0604020202020204" pitchFamily="34" charset="0"/>
              <a:buChar char="•"/>
            </a:pPr>
            <a:r>
              <a:rPr lang="en-US" sz="1400" dirty="0" smtClean="0"/>
              <a:t>The governor and the Legislature undertook “a </a:t>
            </a:r>
            <a:r>
              <a:rPr lang="en-US" sz="1400" dirty="0"/>
              <a:t>series of sweeping reforms that included signing the pro-housing </a:t>
            </a:r>
            <a:r>
              <a:rPr lang="en-US" sz="1400" dirty="0">
                <a:hlinkClick r:id="rId2"/>
              </a:rPr>
              <a:t>Montana Land Use Planning Act</a:t>
            </a:r>
            <a:r>
              <a:rPr lang="en-US" sz="1400" dirty="0"/>
              <a:t>, overriding local zoning ordinances and enacting laws that will usher in more multifamily homes and accessory dwelling units</a:t>
            </a:r>
            <a:r>
              <a:rPr lang="en-US" sz="1400" dirty="0" smtClean="0"/>
              <a:t>. "</a:t>
            </a:r>
            <a:r>
              <a:rPr lang="en-US" sz="1400" dirty="0"/>
              <a:t>Now, ADUs are legal everywhere in Montana," said </a:t>
            </a:r>
            <a:r>
              <a:rPr lang="en-US" sz="1400" dirty="0" err="1"/>
              <a:t>Gianforte</a:t>
            </a:r>
            <a:r>
              <a:rPr lang="en-US" sz="1400" dirty="0"/>
              <a:t> in a recent interview with Angela Brooks, FAICP, the president of the American Planning Association (APA</a:t>
            </a:r>
            <a:r>
              <a:rPr lang="en-US" sz="1400" dirty="0" smtClean="0"/>
              <a:t>). So</a:t>
            </a:r>
            <a:r>
              <a:rPr lang="en-US" sz="1400" dirty="0"/>
              <a:t>, now a family that's on a fixed income living in a single-family home can rent out an apartment over the garage or in a basement. A nurse or a teacher can move in there and it's a starter apartment for them. It helps people on a fixed income make ends meet and it creates more dwelling units</a:t>
            </a:r>
            <a:r>
              <a:rPr lang="en-US" sz="1400" dirty="0" smtClean="0"/>
              <a:t>.”**</a:t>
            </a:r>
          </a:p>
          <a:p>
            <a:pPr marL="285750" indent="-285750">
              <a:buFont typeface="Arial" panose="020B0604020202020204" pitchFamily="34" charset="0"/>
              <a:buChar char="•"/>
            </a:pPr>
            <a:r>
              <a:rPr lang="en-US" sz="1400" dirty="0" smtClean="0"/>
              <a:t>‘"</a:t>
            </a:r>
            <a:r>
              <a:rPr lang="en-US" sz="1400" dirty="0"/>
              <a:t>We also changed the zoning law in Montana," he added. "Anywhere a single-family home is permissible, now a duplex is permissible</a:t>
            </a:r>
            <a:r>
              <a:rPr lang="en-US" sz="1400" dirty="0" smtClean="0"/>
              <a:t>.“’**</a:t>
            </a:r>
            <a:endParaRPr lang="en-US" sz="1400" dirty="0"/>
          </a:p>
          <a:p>
            <a:pPr marL="285750" indent="-285750">
              <a:buFont typeface="Arial" panose="020B0604020202020204" pitchFamily="34" charset="0"/>
              <a:buChar char="•"/>
            </a:pPr>
            <a:r>
              <a:rPr lang="en-US" sz="1400" dirty="0" smtClean="0"/>
              <a:t>“Proposals </a:t>
            </a:r>
            <a:r>
              <a:rPr lang="en-US" sz="1400" dirty="0"/>
              <a:t>put forward by a broad, bipartisan </a:t>
            </a:r>
            <a:r>
              <a:rPr lang="en-US" sz="1400" dirty="0">
                <a:hlinkClick r:id="rId3"/>
              </a:rPr>
              <a:t>housing task force</a:t>
            </a:r>
            <a:r>
              <a:rPr lang="en-US" sz="1400" dirty="0"/>
              <a:t> of state and city officials, planners, home builders, and nonprofit organizations were put into bills that received strong support in the Montana State Legislature. Taken together, observers dubbed it the "</a:t>
            </a:r>
            <a:r>
              <a:rPr lang="en-US" sz="1400" dirty="0">
                <a:hlinkClick r:id="rId4"/>
              </a:rPr>
              <a:t>Montana Miracle</a:t>
            </a:r>
            <a:r>
              <a:rPr lang="en-US" sz="1400" dirty="0"/>
              <a:t>" as this conservative, Republican-controlled state enacted progressive new housing laws, leaping ahead of some Blue states attempting to address the housing shortage</a:t>
            </a:r>
            <a:r>
              <a:rPr lang="en-US" sz="1400" dirty="0" smtClean="0"/>
              <a:t>.”**</a:t>
            </a:r>
          </a:p>
          <a:p>
            <a:pPr marL="285750" indent="-285750">
              <a:buFont typeface="Arial" panose="020B0604020202020204" pitchFamily="34" charset="0"/>
              <a:buChar char="•"/>
            </a:pPr>
            <a:r>
              <a:rPr lang="en-US" sz="1400" dirty="0" smtClean="0"/>
              <a:t>Despite </a:t>
            </a:r>
            <a:r>
              <a:rPr lang="en-US" sz="1400" dirty="0"/>
              <a:t>a recent Montana Supreme Court victory, litigation </a:t>
            </a:r>
            <a:r>
              <a:rPr lang="en-US" sz="1400" dirty="0" smtClean="0"/>
              <a:t>continues:***</a:t>
            </a:r>
          </a:p>
          <a:p>
            <a:pPr marL="742950" lvl="1" indent="-285750">
              <a:buFont typeface="Arial" panose="020B0604020202020204" pitchFamily="34" charset="0"/>
              <a:buChar char="•"/>
            </a:pPr>
            <a:r>
              <a:rPr lang="en-US" sz="1400" dirty="0" smtClean="0"/>
              <a:t>The </a:t>
            </a:r>
            <a:r>
              <a:rPr lang="en-US" sz="1400" dirty="0"/>
              <a:t>Montana League of Cities and Towns asked to join a pending case to help defend a land-use bill passed </a:t>
            </a:r>
            <a:r>
              <a:rPr lang="en-US" sz="1400" dirty="0" smtClean="0"/>
              <a:t>in 2023, saying it “could </a:t>
            </a:r>
            <a:r>
              <a:rPr lang="en-US" sz="1400" dirty="0"/>
              <a:t>provide perspective to the court on how the act will work and how it benefit's Montana</a:t>
            </a:r>
            <a:r>
              <a:rPr lang="en-US" sz="1400" dirty="0" smtClean="0"/>
              <a:t>. “</a:t>
            </a:r>
            <a:r>
              <a:rPr lang="en-US" sz="1400" dirty="0"/>
              <a:t>Our land use and planning statutes were written for a Montana a hundred years ago and could no longer be simply tweaked and amended to accommodate how we operate today,” said Kelly </a:t>
            </a:r>
            <a:r>
              <a:rPr lang="en-US" sz="1400" dirty="0" smtClean="0"/>
              <a:t>Lynch [the groups executive director]”</a:t>
            </a:r>
            <a:endParaRPr lang="en-US" sz="1400" dirty="0"/>
          </a:p>
          <a:p>
            <a:r>
              <a:rPr lang="en-US" sz="1000" dirty="0" smtClean="0">
                <a:solidFill>
                  <a:srgbClr val="000000"/>
                </a:solidFill>
                <a:cs typeface="Arial"/>
              </a:rPr>
              <a:t>* </a:t>
            </a:r>
            <a:r>
              <a:rPr lang="en-US" sz="1000" dirty="0" smtClean="0">
                <a:ea typeface="Calibri" panose="020F0502020204030204" pitchFamily="34" charset="0"/>
                <a:cs typeface="Times New Roman" panose="02020603050405020304" pitchFamily="18" charset="0"/>
                <a:hlinkClick r:id="rId5"/>
              </a:rPr>
              <a:t>https</a:t>
            </a:r>
            <a:r>
              <a:rPr lang="en-US" sz="1000" dirty="0">
                <a:ea typeface="Calibri" panose="020F0502020204030204" pitchFamily="34" charset="0"/>
                <a:cs typeface="Times New Roman" panose="02020603050405020304" pitchFamily="18" charset="0"/>
                <a:hlinkClick r:id="rId5"/>
              </a:rPr>
              <a:t>://deq.mt.gov/files/About/Housing/HTF_PhaseI_Final_10142022.pdf</a:t>
            </a:r>
            <a:r>
              <a:rPr lang="en-US" sz="1000" dirty="0">
                <a:ea typeface="Calibri" panose="020F0502020204030204" pitchFamily="34" charset="0"/>
                <a:cs typeface="Times New Roman" panose="02020603050405020304" pitchFamily="18" charset="0"/>
              </a:rPr>
              <a:t> </a:t>
            </a:r>
            <a:r>
              <a:rPr lang="en-US" sz="1000" dirty="0" smtClean="0">
                <a:ea typeface="Calibri" panose="020F0502020204030204" pitchFamily="34" charset="0"/>
                <a:cs typeface="Times New Roman" panose="02020603050405020304" pitchFamily="18" charset="0"/>
              </a:rPr>
              <a:t>, </a:t>
            </a:r>
            <a:r>
              <a:rPr lang="en-US" sz="1000" dirty="0">
                <a:ea typeface="Calibri" panose="020F0502020204030204" pitchFamily="34" charset="0"/>
                <a:cs typeface="Times New Roman" panose="02020603050405020304" pitchFamily="18" charset="0"/>
                <a:hlinkClick r:id="rId6"/>
              </a:rPr>
              <a:t>https://deq.mt.gov/files/About/Housing/HTF_PhaseII_Final_12152022.pdf</a:t>
            </a:r>
            <a:r>
              <a:rPr lang="en-US" sz="1000" dirty="0">
                <a:ea typeface="Calibri" panose="020F0502020204030204" pitchFamily="34" charset="0"/>
                <a:cs typeface="Times New Roman" panose="02020603050405020304" pitchFamily="18" charset="0"/>
              </a:rPr>
              <a:t> </a:t>
            </a:r>
            <a:endParaRPr lang="en-US" sz="1000" dirty="0" smtClean="0">
              <a:ea typeface="Calibri" panose="020F0502020204030204" pitchFamily="34" charset="0"/>
              <a:cs typeface="Times New Roman" panose="02020603050405020304" pitchFamily="18" charset="0"/>
            </a:endParaRPr>
          </a:p>
          <a:p>
            <a:r>
              <a:rPr lang="en-US" sz="1000" dirty="0">
                <a:ea typeface="Calibri" panose="020F0502020204030204" pitchFamily="34" charset="0"/>
                <a:cs typeface="Times New Roman" panose="02020603050405020304" pitchFamily="18" charset="0"/>
              </a:rPr>
              <a:t>** </a:t>
            </a:r>
            <a:r>
              <a:rPr lang="en-US" sz="1000" dirty="0">
                <a:ea typeface="Calibri" panose="020F0502020204030204" pitchFamily="34" charset="0"/>
                <a:cs typeface="Times New Roman" panose="02020603050405020304" pitchFamily="18" charset="0"/>
                <a:hlinkClick r:id="rId7"/>
              </a:rPr>
              <a:t>https://www.planning.org/planning/2023/fall/how-the-bipartisan-montana-miracle-confronts-the-housing-crisis-head-on</a:t>
            </a:r>
            <a:r>
              <a:rPr lang="en-US" sz="1000" dirty="0" smtClean="0">
                <a:ea typeface="Calibri" panose="020F0502020204030204" pitchFamily="34" charset="0"/>
                <a:cs typeface="Times New Roman" panose="02020603050405020304" pitchFamily="18" charset="0"/>
                <a:hlinkClick r:id="rId7"/>
              </a:rPr>
              <a:t>/</a:t>
            </a:r>
            <a:r>
              <a:rPr lang="en-US" sz="1000" dirty="0" smtClean="0">
                <a:ea typeface="Calibri" panose="020F0502020204030204" pitchFamily="34" charset="0"/>
                <a:cs typeface="Times New Roman" panose="02020603050405020304" pitchFamily="18" charset="0"/>
              </a:rPr>
              <a:t>  </a:t>
            </a:r>
          </a:p>
          <a:p>
            <a:r>
              <a:rPr lang="en-US" sz="1000" dirty="0">
                <a:ea typeface="Calibri" panose="020F0502020204030204" pitchFamily="34" charset="0"/>
                <a:cs typeface="Times New Roman" panose="02020603050405020304" pitchFamily="18" charset="0"/>
              </a:rPr>
              <a:t>*** </a:t>
            </a:r>
            <a:r>
              <a:rPr lang="en-US" sz="1000" dirty="0">
                <a:ea typeface="Calibri" panose="020F0502020204030204" pitchFamily="34" charset="0"/>
                <a:cs typeface="Times New Roman" panose="02020603050405020304" pitchFamily="18" charset="0"/>
                <a:hlinkClick r:id="rId8"/>
              </a:rPr>
              <a:t>https://missoulacurrent.com/land-use-bill</a:t>
            </a:r>
            <a:r>
              <a:rPr lang="en-US" sz="1000" dirty="0" smtClean="0">
                <a:ea typeface="Calibri" panose="020F0502020204030204" pitchFamily="34" charset="0"/>
                <a:cs typeface="Times New Roman" panose="02020603050405020304" pitchFamily="18" charset="0"/>
                <a:hlinkClick r:id="rId8"/>
              </a:rPr>
              <a:t>/</a:t>
            </a:r>
            <a:r>
              <a:rPr lang="en-US" sz="1000" dirty="0" smtClean="0">
                <a:ea typeface="Calibri" panose="020F0502020204030204" pitchFamily="34" charset="0"/>
                <a:cs typeface="Times New Roman" panose="02020603050405020304" pitchFamily="18" charset="0"/>
              </a:rPr>
              <a:t> </a:t>
            </a:r>
            <a:endParaRPr lang="en-US" sz="1000" dirty="0">
              <a:ea typeface="Calibri" panose="020F0502020204030204" pitchFamily="34" charset="0"/>
              <a:cs typeface="Times New Roman" panose="02020603050405020304" pitchFamily="18" charset="0"/>
            </a:endParaRPr>
          </a:p>
        </p:txBody>
      </p:sp>
      <p:sp>
        <p:nvSpPr>
          <p:cNvPr id="3" name="Rectangle 1"/>
          <p:cNvSpPr>
            <a:spLocks noChangeArrowheads="1"/>
          </p:cNvSpPr>
          <p:nvPr/>
        </p:nvSpPr>
        <p:spPr bwMode="auto">
          <a:xfrm>
            <a:off x="0" y="-184666"/>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26065743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9B0109-0DFA-4CD3-BBF8-0D1B2706CB64}" type="slidenum">
              <a:rPr lang="en-US" smtClean="0"/>
              <a:t>35</a:t>
            </a:fld>
            <a:endParaRPr lang="en-US"/>
          </a:p>
        </p:txBody>
      </p:sp>
      <p:sp>
        <p:nvSpPr>
          <p:cNvPr id="12" name="TextBox 11"/>
          <p:cNvSpPr txBox="1"/>
          <p:nvPr/>
        </p:nvSpPr>
        <p:spPr>
          <a:xfrm>
            <a:off x="326571" y="158743"/>
            <a:ext cx="8832000" cy="369332"/>
          </a:xfrm>
          <a:prstGeom prst="rect">
            <a:avLst/>
          </a:prstGeom>
          <a:noFill/>
        </p:spPr>
        <p:txBody>
          <a:bodyPr wrap="square" rtlCol="0">
            <a:spAutoFit/>
          </a:bodyPr>
          <a:lstStyle/>
          <a:p>
            <a:r>
              <a:rPr lang="en-US" b="1" dirty="0"/>
              <a:t>Montana Miracle: Measures the Legislature Could Consider &amp; the Governor Could Sign</a:t>
            </a:r>
          </a:p>
        </p:txBody>
      </p:sp>
      <p:cxnSp>
        <p:nvCxnSpPr>
          <p:cNvPr id="13" name="Straight Connector 12"/>
          <p:cNvCxnSpPr/>
          <p:nvPr/>
        </p:nvCxnSpPr>
        <p:spPr>
          <a:xfrm>
            <a:off x="536448" y="568418"/>
            <a:ext cx="8023860" cy="0"/>
          </a:xfrm>
          <a:prstGeom prst="line">
            <a:avLst/>
          </a:prstGeom>
          <a:ln w="28575">
            <a:solidFill>
              <a:srgbClr val="008CCC"/>
            </a:solidFill>
          </a:ln>
          <a:effectLst/>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536448" y="1690231"/>
            <a:ext cx="8183352" cy="5232843"/>
          </a:xfrm>
          <a:prstGeom prst="rect">
            <a:avLst/>
          </a:prstGeom>
        </p:spPr>
        <p:txBody>
          <a:bodyPr wrap="square">
            <a:spAutoFit/>
          </a:bodyPr>
          <a:lstStyle/>
          <a:p>
            <a:pPr>
              <a:lnSpc>
                <a:spcPct val="107000"/>
              </a:lnSpc>
              <a:spcAft>
                <a:spcPts val="800"/>
              </a:spcAft>
            </a:pPr>
            <a:endParaRPr lang="en-US" sz="1250" dirty="0">
              <a:ea typeface="Calibri" panose="020F0502020204030204" pitchFamily="34" charset="0"/>
              <a:cs typeface="Times New Roman" panose="02020603050405020304" pitchFamily="18" charset="0"/>
              <a:hlinkClick r:id="rId2"/>
            </a:endParaRPr>
          </a:p>
          <a:p>
            <a:pPr>
              <a:lnSpc>
                <a:spcPct val="107000"/>
              </a:lnSpc>
              <a:spcAft>
                <a:spcPts val="800"/>
              </a:spcAft>
            </a:pPr>
            <a:endParaRPr lang="en-US" sz="1250" dirty="0">
              <a:ea typeface="Calibri" panose="020F0502020204030204" pitchFamily="34" charset="0"/>
              <a:cs typeface="Times New Roman" panose="02020603050405020304" pitchFamily="18" charset="0"/>
              <a:hlinkClick r:id="rId2"/>
            </a:endParaRPr>
          </a:p>
          <a:p>
            <a:pPr>
              <a:lnSpc>
                <a:spcPct val="107000"/>
              </a:lnSpc>
              <a:spcAft>
                <a:spcPts val="800"/>
              </a:spcAft>
            </a:pPr>
            <a:endParaRPr lang="en-US" sz="1250" dirty="0">
              <a:ea typeface="Calibri" panose="020F0502020204030204" pitchFamily="34" charset="0"/>
              <a:cs typeface="Times New Roman" panose="02020603050405020304" pitchFamily="18" charset="0"/>
              <a:hlinkClick r:id="rId2"/>
            </a:endParaRPr>
          </a:p>
          <a:p>
            <a:pPr>
              <a:lnSpc>
                <a:spcPct val="107000"/>
              </a:lnSpc>
              <a:spcAft>
                <a:spcPts val="800"/>
              </a:spcAft>
            </a:pPr>
            <a:endParaRPr lang="en-US" sz="1250" dirty="0">
              <a:ea typeface="Calibri" panose="020F0502020204030204" pitchFamily="34" charset="0"/>
              <a:cs typeface="Times New Roman" panose="02020603050405020304" pitchFamily="18" charset="0"/>
              <a:hlinkClick r:id="rId2"/>
            </a:endParaRPr>
          </a:p>
          <a:p>
            <a:pPr>
              <a:lnSpc>
                <a:spcPct val="107000"/>
              </a:lnSpc>
              <a:spcAft>
                <a:spcPts val="800"/>
              </a:spcAft>
            </a:pPr>
            <a:endParaRPr lang="en-US" sz="1250" dirty="0">
              <a:ea typeface="Calibri" panose="020F0502020204030204" pitchFamily="34" charset="0"/>
              <a:cs typeface="Times New Roman" panose="02020603050405020304" pitchFamily="18" charset="0"/>
              <a:hlinkClick r:id="rId2"/>
            </a:endParaRPr>
          </a:p>
          <a:p>
            <a:pPr>
              <a:lnSpc>
                <a:spcPct val="107000"/>
              </a:lnSpc>
              <a:spcAft>
                <a:spcPts val="800"/>
              </a:spcAft>
            </a:pPr>
            <a:endParaRPr lang="en-US" sz="1250" dirty="0">
              <a:ea typeface="Calibri" panose="020F0502020204030204" pitchFamily="34" charset="0"/>
              <a:cs typeface="Times New Roman" panose="02020603050405020304" pitchFamily="18" charset="0"/>
              <a:hlinkClick r:id="rId2"/>
            </a:endParaRPr>
          </a:p>
          <a:p>
            <a:pPr>
              <a:lnSpc>
                <a:spcPct val="107000"/>
              </a:lnSpc>
              <a:spcAft>
                <a:spcPts val="800"/>
              </a:spcAft>
            </a:pPr>
            <a:endParaRPr lang="en-US" sz="1250" dirty="0">
              <a:ea typeface="Calibri" panose="020F0502020204030204" pitchFamily="34" charset="0"/>
              <a:cs typeface="Times New Roman" panose="02020603050405020304" pitchFamily="18" charset="0"/>
              <a:hlinkClick r:id="rId2"/>
            </a:endParaRPr>
          </a:p>
          <a:p>
            <a:pPr>
              <a:lnSpc>
                <a:spcPct val="107000"/>
              </a:lnSpc>
              <a:spcAft>
                <a:spcPts val="800"/>
              </a:spcAft>
            </a:pPr>
            <a:endParaRPr lang="en-US" sz="1250" dirty="0">
              <a:ea typeface="Calibri" panose="020F0502020204030204" pitchFamily="34" charset="0"/>
              <a:cs typeface="Times New Roman" panose="02020603050405020304" pitchFamily="18" charset="0"/>
              <a:hlinkClick r:id="rId2"/>
            </a:endParaRPr>
          </a:p>
          <a:p>
            <a:pPr>
              <a:lnSpc>
                <a:spcPct val="107000"/>
              </a:lnSpc>
              <a:spcAft>
                <a:spcPts val="800"/>
              </a:spcAft>
            </a:pPr>
            <a:endParaRPr lang="en-US" sz="1250" dirty="0">
              <a:ea typeface="Calibri" panose="020F0502020204030204" pitchFamily="34" charset="0"/>
              <a:cs typeface="Times New Roman" panose="02020603050405020304" pitchFamily="18" charset="0"/>
              <a:hlinkClick r:id="rId2"/>
            </a:endParaRPr>
          </a:p>
          <a:p>
            <a:pPr>
              <a:lnSpc>
                <a:spcPct val="107000"/>
              </a:lnSpc>
              <a:spcAft>
                <a:spcPts val="800"/>
              </a:spcAft>
            </a:pPr>
            <a:endParaRPr lang="en-US" sz="1250" dirty="0">
              <a:ea typeface="Calibri" panose="020F0502020204030204" pitchFamily="34" charset="0"/>
              <a:cs typeface="Times New Roman" panose="02020603050405020304" pitchFamily="18" charset="0"/>
              <a:hlinkClick r:id="rId2"/>
            </a:endParaRPr>
          </a:p>
          <a:p>
            <a:pPr>
              <a:lnSpc>
                <a:spcPct val="107000"/>
              </a:lnSpc>
              <a:spcAft>
                <a:spcPts val="800"/>
              </a:spcAft>
            </a:pPr>
            <a:endParaRPr lang="en-US" sz="1250" dirty="0">
              <a:ea typeface="Calibri" panose="020F0502020204030204" pitchFamily="34" charset="0"/>
              <a:cs typeface="Times New Roman" panose="02020603050405020304" pitchFamily="18" charset="0"/>
              <a:hlinkClick r:id="rId2"/>
            </a:endParaRPr>
          </a:p>
          <a:p>
            <a:pPr>
              <a:lnSpc>
                <a:spcPct val="107000"/>
              </a:lnSpc>
              <a:spcAft>
                <a:spcPts val="800"/>
              </a:spcAft>
            </a:pPr>
            <a:endParaRPr lang="en-US" sz="1250" dirty="0">
              <a:ea typeface="Calibri" panose="020F0502020204030204" pitchFamily="34" charset="0"/>
              <a:cs typeface="Times New Roman" panose="02020603050405020304" pitchFamily="18" charset="0"/>
              <a:hlinkClick r:id="rId2"/>
            </a:endParaRPr>
          </a:p>
          <a:p>
            <a:pPr>
              <a:lnSpc>
                <a:spcPct val="107000"/>
              </a:lnSpc>
              <a:spcAft>
                <a:spcPts val="800"/>
              </a:spcAft>
            </a:pPr>
            <a:endParaRPr lang="en-US" sz="1250" dirty="0">
              <a:ea typeface="Calibri" panose="020F0502020204030204" pitchFamily="34" charset="0"/>
              <a:cs typeface="Times New Roman" panose="02020603050405020304" pitchFamily="18" charset="0"/>
              <a:hlinkClick r:id="rId2"/>
            </a:endParaRPr>
          </a:p>
          <a:p>
            <a:pPr>
              <a:lnSpc>
                <a:spcPct val="107000"/>
              </a:lnSpc>
              <a:spcAft>
                <a:spcPts val="800"/>
              </a:spcAft>
            </a:pPr>
            <a:endParaRPr lang="en-US" sz="400" dirty="0">
              <a:ea typeface="Calibri" panose="020F0502020204030204" pitchFamily="34" charset="0"/>
              <a:cs typeface="Times New Roman" panose="02020603050405020304" pitchFamily="18" charset="0"/>
              <a:hlinkClick r:id="rId2"/>
            </a:endParaRPr>
          </a:p>
          <a:p>
            <a:pPr>
              <a:lnSpc>
                <a:spcPct val="107000"/>
              </a:lnSpc>
              <a:spcAft>
                <a:spcPts val="800"/>
              </a:spcAft>
            </a:pPr>
            <a:endParaRPr lang="en-US" sz="1250" dirty="0">
              <a:ea typeface="Calibri" panose="020F0502020204030204" pitchFamily="34" charset="0"/>
              <a:cs typeface="Times New Roman" panose="02020603050405020304" pitchFamily="18" charset="0"/>
              <a:hlinkClick r:id="rId2"/>
            </a:endParaRPr>
          </a:p>
          <a:p>
            <a:pPr>
              <a:lnSpc>
                <a:spcPct val="107000"/>
              </a:lnSpc>
              <a:spcAft>
                <a:spcPts val="800"/>
              </a:spcAft>
            </a:pPr>
            <a:endParaRPr lang="en-US" sz="1250" dirty="0">
              <a:ea typeface="Calibri" panose="020F0502020204030204" pitchFamily="34" charset="0"/>
              <a:cs typeface="Times New Roman" panose="02020603050405020304" pitchFamily="18" charset="0"/>
              <a:hlinkClick r:id="rId2"/>
            </a:endParaRPr>
          </a:p>
          <a:p>
            <a:pPr>
              <a:lnSpc>
                <a:spcPct val="107000"/>
              </a:lnSpc>
              <a:spcAft>
                <a:spcPts val="800"/>
              </a:spcAft>
            </a:pPr>
            <a:r>
              <a:rPr lang="en-US" sz="1250" dirty="0">
                <a:ea typeface="Calibri" panose="020F0502020204030204" pitchFamily="34" charset="0"/>
                <a:cs typeface="Times New Roman" panose="02020603050405020304" pitchFamily="18" charset="0"/>
                <a:hlinkClick r:id="rId3"/>
              </a:rPr>
              <a:t>https://deq.mt.gov/files/About/Housing/HTF_PhaseI_Final_10142022.pdf</a:t>
            </a:r>
            <a:r>
              <a:rPr lang="en-US" sz="1250" dirty="0">
                <a:ea typeface="Calibri" panose="020F0502020204030204" pitchFamily="34" charset="0"/>
                <a:cs typeface="Times New Roman" panose="02020603050405020304" pitchFamily="18" charset="0"/>
              </a:rPr>
              <a:t> </a:t>
            </a: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13664" t="41957" r="11155" b="25316"/>
          <a:stretch/>
        </p:blipFill>
        <p:spPr>
          <a:xfrm>
            <a:off x="184567" y="628100"/>
            <a:ext cx="8727621" cy="860542"/>
          </a:xfrm>
          <a:prstGeom prst="rect">
            <a:avLst/>
          </a:prstGeom>
        </p:spPr>
      </p:pic>
      <p:pic>
        <p:nvPicPr>
          <p:cNvPr id="6" name="Picture 5"/>
          <p:cNvPicPr>
            <a:picLocks noChangeAspect="1"/>
          </p:cNvPicPr>
          <p:nvPr/>
        </p:nvPicPr>
        <p:blipFill>
          <a:blip r:embed="rId5"/>
          <a:stretch>
            <a:fillRect/>
          </a:stretch>
        </p:blipFill>
        <p:spPr>
          <a:xfrm>
            <a:off x="1289957" y="1537626"/>
            <a:ext cx="7086600" cy="2029122"/>
          </a:xfrm>
          <a:prstGeom prst="rect">
            <a:avLst/>
          </a:prstGeom>
        </p:spPr>
      </p:pic>
      <p:pic>
        <p:nvPicPr>
          <p:cNvPr id="7" name="Picture 6"/>
          <p:cNvPicPr>
            <a:picLocks noChangeAspect="1"/>
          </p:cNvPicPr>
          <p:nvPr/>
        </p:nvPicPr>
        <p:blipFill>
          <a:blip r:embed="rId6"/>
          <a:stretch>
            <a:fillRect/>
          </a:stretch>
        </p:blipFill>
        <p:spPr>
          <a:xfrm>
            <a:off x="1273625" y="3790992"/>
            <a:ext cx="7086601" cy="2157326"/>
          </a:xfrm>
          <a:prstGeom prst="rect">
            <a:avLst/>
          </a:prstGeom>
        </p:spPr>
      </p:pic>
    </p:spTree>
    <p:extLst>
      <p:ext uri="{BB962C8B-B14F-4D97-AF65-F5344CB8AC3E}">
        <p14:creationId xmlns:p14="http://schemas.microsoft.com/office/powerpoint/2010/main" val="25199614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9B0109-0DFA-4CD3-BBF8-0D1B2706CB64}" type="slidenum">
              <a:rPr lang="en-US" smtClean="0"/>
              <a:t>36</a:t>
            </a:fld>
            <a:endParaRPr lang="en-US"/>
          </a:p>
        </p:txBody>
      </p:sp>
      <p:sp>
        <p:nvSpPr>
          <p:cNvPr id="12" name="TextBox 11"/>
          <p:cNvSpPr txBox="1"/>
          <p:nvPr/>
        </p:nvSpPr>
        <p:spPr>
          <a:xfrm>
            <a:off x="184567" y="158743"/>
            <a:ext cx="8974004" cy="361637"/>
          </a:xfrm>
          <a:prstGeom prst="rect">
            <a:avLst/>
          </a:prstGeom>
          <a:noFill/>
        </p:spPr>
        <p:txBody>
          <a:bodyPr wrap="square" rtlCol="0">
            <a:spAutoFit/>
          </a:bodyPr>
          <a:lstStyle/>
          <a:p>
            <a:r>
              <a:rPr lang="en-US" sz="1750" b="1" dirty="0"/>
              <a:t>Montana Miracle: Measures the Legislature Could Consider &amp; the Governor Could Sign (cont’d)</a:t>
            </a:r>
          </a:p>
        </p:txBody>
      </p:sp>
      <p:cxnSp>
        <p:nvCxnSpPr>
          <p:cNvPr id="13" name="Straight Connector 12"/>
          <p:cNvCxnSpPr/>
          <p:nvPr/>
        </p:nvCxnSpPr>
        <p:spPr>
          <a:xfrm>
            <a:off x="536448" y="568418"/>
            <a:ext cx="8023860" cy="0"/>
          </a:xfrm>
          <a:prstGeom prst="line">
            <a:avLst/>
          </a:prstGeom>
          <a:ln w="28575">
            <a:solidFill>
              <a:srgbClr val="008CCC"/>
            </a:solidFill>
          </a:ln>
          <a:effectLst/>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536448" y="1690231"/>
            <a:ext cx="8183352" cy="5232843"/>
          </a:xfrm>
          <a:prstGeom prst="rect">
            <a:avLst/>
          </a:prstGeom>
        </p:spPr>
        <p:txBody>
          <a:bodyPr wrap="square">
            <a:spAutoFit/>
          </a:bodyPr>
          <a:lstStyle/>
          <a:p>
            <a:pPr>
              <a:lnSpc>
                <a:spcPct val="107000"/>
              </a:lnSpc>
              <a:spcAft>
                <a:spcPts val="800"/>
              </a:spcAft>
            </a:pPr>
            <a:endParaRPr lang="en-US" sz="1250" dirty="0">
              <a:ea typeface="Calibri" panose="020F0502020204030204" pitchFamily="34" charset="0"/>
              <a:cs typeface="Times New Roman" panose="02020603050405020304" pitchFamily="18" charset="0"/>
              <a:hlinkClick r:id="rId2"/>
            </a:endParaRPr>
          </a:p>
          <a:p>
            <a:pPr>
              <a:lnSpc>
                <a:spcPct val="107000"/>
              </a:lnSpc>
              <a:spcAft>
                <a:spcPts val="800"/>
              </a:spcAft>
            </a:pPr>
            <a:endParaRPr lang="en-US" sz="1250" dirty="0">
              <a:ea typeface="Calibri" panose="020F0502020204030204" pitchFamily="34" charset="0"/>
              <a:cs typeface="Times New Roman" panose="02020603050405020304" pitchFamily="18" charset="0"/>
              <a:hlinkClick r:id="rId2"/>
            </a:endParaRPr>
          </a:p>
          <a:p>
            <a:pPr>
              <a:lnSpc>
                <a:spcPct val="107000"/>
              </a:lnSpc>
              <a:spcAft>
                <a:spcPts val="800"/>
              </a:spcAft>
            </a:pPr>
            <a:endParaRPr lang="en-US" sz="1250" dirty="0">
              <a:ea typeface="Calibri" panose="020F0502020204030204" pitchFamily="34" charset="0"/>
              <a:cs typeface="Times New Roman" panose="02020603050405020304" pitchFamily="18" charset="0"/>
              <a:hlinkClick r:id="rId2"/>
            </a:endParaRPr>
          </a:p>
          <a:p>
            <a:pPr>
              <a:lnSpc>
                <a:spcPct val="107000"/>
              </a:lnSpc>
              <a:spcAft>
                <a:spcPts val="800"/>
              </a:spcAft>
            </a:pPr>
            <a:endParaRPr lang="en-US" sz="1250" dirty="0">
              <a:ea typeface="Calibri" panose="020F0502020204030204" pitchFamily="34" charset="0"/>
              <a:cs typeface="Times New Roman" panose="02020603050405020304" pitchFamily="18" charset="0"/>
              <a:hlinkClick r:id="rId2"/>
            </a:endParaRPr>
          </a:p>
          <a:p>
            <a:pPr>
              <a:lnSpc>
                <a:spcPct val="107000"/>
              </a:lnSpc>
              <a:spcAft>
                <a:spcPts val="800"/>
              </a:spcAft>
            </a:pPr>
            <a:endParaRPr lang="en-US" sz="1250" dirty="0">
              <a:ea typeface="Calibri" panose="020F0502020204030204" pitchFamily="34" charset="0"/>
              <a:cs typeface="Times New Roman" panose="02020603050405020304" pitchFamily="18" charset="0"/>
              <a:hlinkClick r:id="rId2"/>
            </a:endParaRPr>
          </a:p>
          <a:p>
            <a:pPr>
              <a:lnSpc>
                <a:spcPct val="107000"/>
              </a:lnSpc>
              <a:spcAft>
                <a:spcPts val="800"/>
              </a:spcAft>
            </a:pPr>
            <a:endParaRPr lang="en-US" sz="1250" dirty="0">
              <a:ea typeface="Calibri" panose="020F0502020204030204" pitchFamily="34" charset="0"/>
              <a:cs typeface="Times New Roman" panose="02020603050405020304" pitchFamily="18" charset="0"/>
              <a:hlinkClick r:id="rId2"/>
            </a:endParaRPr>
          </a:p>
          <a:p>
            <a:pPr>
              <a:lnSpc>
                <a:spcPct val="107000"/>
              </a:lnSpc>
              <a:spcAft>
                <a:spcPts val="800"/>
              </a:spcAft>
            </a:pPr>
            <a:endParaRPr lang="en-US" sz="1250" dirty="0">
              <a:ea typeface="Calibri" panose="020F0502020204030204" pitchFamily="34" charset="0"/>
              <a:cs typeface="Times New Roman" panose="02020603050405020304" pitchFamily="18" charset="0"/>
              <a:hlinkClick r:id="rId2"/>
            </a:endParaRPr>
          </a:p>
          <a:p>
            <a:pPr>
              <a:lnSpc>
                <a:spcPct val="107000"/>
              </a:lnSpc>
              <a:spcAft>
                <a:spcPts val="800"/>
              </a:spcAft>
            </a:pPr>
            <a:endParaRPr lang="en-US" sz="1250" dirty="0">
              <a:ea typeface="Calibri" panose="020F0502020204030204" pitchFamily="34" charset="0"/>
              <a:cs typeface="Times New Roman" panose="02020603050405020304" pitchFamily="18" charset="0"/>
              <a:hlinkClick r:id="rId2"/>
            </a:endParaRPr>
          </a:p>
          <a:p>
            <a:pPr>
              <a:lnSpc>
                <a:spcPct val="107000"/>
              </a:lnSpc>
              <a:spcAft>
                <a:spcPts val="800"/>
              </a:spcAft>
            </a:pPr>
            <a:endParaRPr lang="en-US" sz="1250" dirty="0">
              <a:ea typeface="Calibri" panose="020F0502020204030204" pitchFamily="34" charset="0"/>
              <a:cs typeface="Times New Roman" panose="02020603050405020304" pitchFamily="18" charset="0"/>
              <a:hlinkClick r:id="rId2"/>
            </a:endParaRPr>
          </a:p>
          <a:p>
            <a:pPr>
              <a:lnSpc>
                <a:spcPct val="107000"/>
              </a:lnSpc>
              <a:spcAft>
                <a:spcPts val="800"/>
              </a:spcAft>
            </a:pPr>
            <a:endParaRPr lang="en-US" sz="1250" dirty="0">
              <a:ea typeface="Calibri" panose="020F0502020204030204" pitchFamily="34" charset="0"/>
              <a:cs typeface="Times New Roman" panose="02020603050405020304" pitchFamily="18" charset="0"/>
              <a:hlinkClick r:id="rId2"/>
            </a:endParaRPr>
          </a:p>
          <a:p>
            <a:pPr>
              <a:lnSpc>
                <a:spcPct val="107000"/>
              </a:lnSpc>
              <a:spcAft>
                <a:spcPts val="800"/>
              </a:spcAft>
            </a:pPr>
            <a:endParaRPr lang="en-US" sz="1250" dirty="0">
              <a:ea typeface="Calibri" panose="020F0502020204030204" pitchFamily="34" charset="0"/>
              <a:cs typeface="Times New Roman" panose="02020603050405020304" pitchFamily="18" charset="0"/>
              <a:hlinkClick r:id="rId2"/>
            </a:endParaRPr>
          </a:p>
          <a:p>
            <a:pPr>
              <a:lnSpc>
                <a:spcPct val="107000"/>
              </a:lnSpc>
              <a:spcAft>
                <a:spcPts val="800"/>
              </a:spcAft>
            </a:pPr>
            <a:endParaRPr lang="en-US" sz="1250" dirty="0">
              <a:ea typeface="Calibri" panose="020F0502020204030204" pitchFamily="34" charset="0"/>
              <a:cs typeface="Times New Roman" panose="02020603050405020304" pitchFamily="18" charset="0"/>
              <a:hlinkClick r:id="rId2"/>
            </a:endParaRPr>
          </a:p>
          <a:p>
            <a:pPr>
              <a:lnSpc>
                <a:spcPct val="107000"/>
              </a:lnSpc>
              <a:spcAft>
                <a:spcPts val="800"/>
              </a:spcAft>
            </a:pPr>
            <a:endParaRPr lang="en-US" sz="1250" dirty="0">
              <a:ea typeface="Calibri" panose="020F0502020204030204" pitchFamily="34" charset="0"/>
              <a:cs typeface="Times New Roman" panose="02020603050405020304" pitchFamily="18" charset="0"/>
              <a:hlinkClick r:id="rId2"/>
            </a:endParaRPr>
          </a:p>
          <a:p>
            <a:pPr>
              <a:lnSpc>
                <a:spcPct val="107000"/>
              </a:lnSpc>
              <a:spcAft>
                <a:spcPts val="800"/>
              </a:spcAft>
            </a:pPr>
            <a:endParaRPr lang="en-US" sz="400" dirty="0">
              <a:ea typeface="Calibri" panose="020F0502020204030204" pitchFamily="34" charset="0"/>
              <a:cs typeface="Times New Roman" panose="02020603050405020304" pitchFamily="18" charset="0"/>
              <a:hlinkClick r:id="rId2"/>
            </a:endParaRPr>
          </a:p>
          <a:p>
            <a:pPr>
              <a:lnSpc>
                <a:spcPct val="107000"/>
              </a:lnSpc>
              <a:spcAft>
                <a:spcPts val="800"/>
              </a:spcAft>
            </a:pPr>
            <a:endParaRPr lang="en-US" sz="1250" dirty="0">
              <a:ea typeface="Calibri" panose="020F0502020204030204" pitchFamily="34" charset="0"/>
              <a:cs typeface="Times New Roman" panose="02020603050405020304" pitchFamily="18" charset="0"/>
              <a:hlinkClick r:id="rId2"/>
            </a:endParaRPr>
          </a:p>
          <a:p>
            <a:pPr>
              <a:lnSpc>
                <a:spcPct val="107000"/>
              </a:lnSpc>
              <a:spcAft>
                <a:spcPts val="800"/>
              </a:spcAft>
            </a:pPr>
            <a:endParaRPr lang="en-US" sz="1250" dirty="0">
              <a:ea typeface="Calibri" panose="020F0502020204030204" pitchFamily="34" charset="0"/>
              <a:cs typeface="Times New Roman" panose="02020603050405020304" pitchFamily="18" charset="0"/>
              <a:hlinkClick r:id="rId2"/>
            </a:endParaRPr>
          </a:p>
          <a:p>
            <a:pPr>
              <a:lnSpc>
                <a:spcPct val="107000"/>
              </a:lnSpc>
              <a:spcAft>
                <a:spcPts val="800"/>
              </a:spcAft>
            </a:pPr>
            <a:r>
              <a:rPr lang="en-US" sz="1250" dirty="0">
                <a:ea typeface="Calibri" panose="020F0502020204030204" pitchFamily="34" charset="0"/>
                <a:cs typeface="Times New Roman" panose="02020603050405020304" pitchFamily="18" charset="0"/>
                <a:hlinkClick r:id="rId3"/>
              </a:rPr>
              <a:t>https://deq.mt.gov/files/About/Housing/HTF_PhaseI_Final_10142022.pdf</a:t>
            </a:r>
            <a:r>
              <a:rPr lang="en-US" sz="1250" dirty="0">
                <a:ea typeface="Calibri" panose="020F0502020204030204" pitchFamily="34" charset="0"/>
                <a:cs typeface="Times New Roman" panose="02020603050405020304" pitchFamily="18" charset="0"/>
              </a:rPr>
              <a:t> </a:t>
            </a: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13664" t="41957" r="11155" b="25316"/>
          <a:stretch/>
        </p:blipFill>
        <p:spPr>
          <a:xfrm>
            <a:off x="184567" y="628100"/>
            <a:ext cx="8727621" cy="860542"/>
          </a:xfrm>
          <a:prstGeom prst="rect">
            <a:avLst/>
          </a:prstGeom>
        </p:spPr>
      </p:pic>
      <p:pic>
        <p:nvPicPr>
          <p:cNvPr id="4" name="Picture 3"/>
          <p:cNvPicPr>
            <a:picLocks noChangeAspect="1"/>
          </p:cNvPicPr>
          <p:nvPr/>
        </p:nvPicPr>
        <p:blipFill>
          <a:blip r:embed="rId5"/>
          <a:stretch>
            <a:fillRect/>
          </a:stretch>
        </p:blipFill>
        <p:spPr>
          <a:xfrm>
            <a:off x="1126668" y="1645815"/>
            <a:ext cx="7091977" cy="1824004"/>
          </a:xfrm>
          <a:prstGeom prst="rect">
            <a:avLst/>
          </a:prstGeom>
        </p:spPr>
      </p:pic>
      <p:pic>
        <p:nvPicPr>
          <p:cNvPr id="5" name="Picture 4"/>
          <p:cNvPicPr>
            <a:picLocks noChangeAspect="1"/>
          </p:cNvPicPr>
          <p:nvPr/>
        </p:nvPicPr>
        <p:blipFill>
          <a:blip r:embed="rId6"/>
          <a:stretch>
            <a:fillRect/>
          </a:stretch>
        </p:blipFill>
        <p:spPr>
          <a:xfrm>
            <a:off x="1126668" y="3777701"/>
            <a:ext cx="7091977" cy="2200535"/>
          </a:xfrm>
          <a:prstGeom prst="rect">
            <a:avLst/>
          </a:prstGeom>
        </p:spPr>
      </p:pic>
    </p:spTree>
    <p:extLst>
      <p:ext uri="{BB962C8B-B14F-4D97-AF65-F5344CB8AC3E}">
        <p14:creationId xmlns:p14="http://schemas.microsoft.com/office/powerpoint/2010/main" val="42826189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9B0109-0DFA-4CD3-BBF8-0D1B2706CB64}" type="slidenum">
              <a:rPr lang="en-US" smtClean="0"/>
              <a:t>37</a:t>
            </a:fld>
            <a:endParaRPr lang="en-US"/>
          </a:p>
        </p:txBody>
      </p:sp>
      <p:sp>
        <p:nvSpPr>
          <p:cNvPr id="12" name="TextBox 11"/>
          <p:cNvSpPr txBox="1"/>
          <p:nvPr/>
        </p:nvSpPr>
        <p:spPr>
          <a:xfrm>
            <a:off x="326571" y="158743"/>
            <a:ext cx="8832000" cy="369332"/>
          </a:xfrm>
          <a:prstGeom prst="rect">
            <a:avLst/>
          </a:prstGeom>
          <a:noFill/>
        </p:spPr>
        <p:txBody>
          <a:bodyPr wrap="square" rtlCol="0">
            <a:spAutoFit/>
          </a:bodyPr>
          <a:lstStyle/>
          <a:p>
            <a:r>
              <a:rPr lang="en-US" b="1" dirty="0"/>
              <a:t>Montana Miracle: Regulatory Changes and Best Practices that Could Be Adopted</a:t>
            </a:r>
          </a:p>
        </p:txBody>
      </p:sp>
      <p:cxnSp>
        <p:nvCxnSpPr>
          <p:cNvPr id="13" name="Straight Connector 12"/>
          <p:cNvCxnSpPr/>
          <p:nvPr/>
        </p:nvCxnSpPr>
        <p:spPr>
          <a:xfrm>
            <a:off x="536448" y="568418"/>
            <a:ext cx="8023860" cy="0"/>
          </a:xfrm>
          <a:prstGeom prst="line">
            <a:avLst/>
          </a:prstGeom>
          <a:ln w="28575">
            <a:solidFill>
              <a:srgbClr val="008CCC"/>
            </a:solidFill>
          </a:ln>
          <a:effectLst/>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536448" y="1690231"/>
            <a:ext cx="8183352" cy="5232843"/>
          </a:xfrm>
          <a:prstGeom prst="rect">
            <a:avLst/>
          </a:prstGeom>
        </p:spPr>
        <p:txBody>
          <a:bodyPr wrap="square">
            <a:spAutoFit/>
          </a:bodyPr>
          <a:lstStyle/>
          <a:p>
            <a:pPr>
              <a:lnSpc>
                <a:spcPct val="107000"/>
              </a:lnSpc>
              <a:spcAft>
                <a:spcPts val="800"/>
              </a:spcAft>
            </a:pPr>
            <a:endParaRPr lang="en-US" sz="1250" dirty="0">
              <a:ea typeface="Calibri" panose="020F0502020204030204" pitchFamily="34" charset="0"/>
              <a:cs typeface="Times New Roman" panose="02020603050405020304" pitchFamily="18" charset="0"/>
              <a:hlinkClick r:id="rId2"/>
            </a:endParaRPr>
          </a:p>
          <a:p>
            <a:pPr>
              <a:lnSpc>
                <a:spcPct val="107000"/>
              </a:lnSpc>
              <a:spcAft>
                <a:spcPts val="800"/>
              </a:spcAft>
            </a:pPr>
            <a:endParaRPr lang="en-US" sz="1250" dirty="0">
              <a:ea typeface="Calibri" panose="020F0502020204030204" pitchFamily="34" charset="0"/>
              <a:cs typeface="Times New Roman" panose="02020603050405020304" pitchFamily="18" charset="0"/>
              <a:hlinkClick r:id="rId2"/>
            </a:endParaRPr>
          </a:p>
          <a:p>
            <a:pPr>
              <a:lnSpc>
                <a:spcPct val="107000"/>
              </a:lnSpc>
              <a:spcAft>
                <a:spcPts val="800"/>
              </a:spcAft>
            </a:pPr>
            <a:endParaRPr lang="en-US" sz="1250" dirty="0">
              <a:ea typeface="Calibri" panose="020F0502020204030204" pitchFamily="34" charset="0"/>
              <a:cs typeface="Times New Roman" panose="02020603050405020304" pitchFamily="18" charset="0"/>
              <a:hlinkClick r:id="rId2"/>
            </a:endParaRPr>
          </a:p>
          <a:p>
            <a:pPr>
              <a:lnSpc>
                <a:spcPct val="107000"/>
              </a:lnSpc>
              <a:spcAft>
                <a:spcPts val="800"/>
              </a:spcAft>
            </a:pPr>
            <a:endParaRPr lang="en-US" sz="1250" dirty="0">
              <a:ea typeface="Calibri" panose="020F0502020204030204" pitchFamily="34" charset="0"/>
              <a:cs typeface="Times New Roman" panose="02020603050405020304" pitchFamily="18" charset="0"/>
              <a:hlinkClick r:id="rId2"/>
            </a:endParaRPr>
          </a:p>
          <a:p>
            <a:pPr>
              <a:lnSpc>
                <a:spcPct val="107000"/>
              </a:lnSpc>
              <a:spcAft>
                <a:spcPts val="800"/>
              </a:spcAft>
            </a:pPr>
            <a:endParaRPr lang="en-US" sz="1250" dirty="0">
              <a:ea typeface="Calibri" panose="020F0502020204030204" pitchFamily="34" charset="0"/>
              <a:cs typeface="Times New Roman" panose="02020603050405020304" pitchFamily="18" charset="0"/>
              <a:hlinkClick r:id="rId2"/>
            </a:endParaRPr>
          </a:p>
          <a:p>
            <a:pPr>
              <a:lnSpc>
                <a:spcPct val="107000"/>
              </a:lnSpc>
              <a:spcAft>
                <a:spcPts val="800"/>
              </a:spcAft>
            </a:pPr>
            <a:endParaRPr lang="en-US" sz="1250" dirty="0">
              <a:ea typeface="Calibri" panose="020F0502020204030204" pitchFamily="34" charset="0"/>
              <a:cs typeface="Times New Roman" panose="02020603050405020304" pitchFamily="18" charset="0"/>
              <a:hlinkClick r:id="rId2"/>
            </a:endParaRPr>
          </a:p>
          <a:p>
            <a:pPr>
              <a:lnSpc>
                <a:spcPct val="107000"/>
              </a:lnSpc>
              <a:spcAft>
                <a:spcPts val="800"/>
              </a:spcAft>
            </a:pPr>
            <a:endParaRPr lang="en-US" sz="1250" dirty="0">
              <a:ea typeface="Calibri" panose="020F0502020204030204" pitchFamily="34" charset="0"/>
              <a:cs typeface="Times New Roman" panose="02020603050405020304" pitchFamily="18" charset="0"/>
              <a:hlinkClick r:id="rId2"/>
            </a:endParaRPr>
          </a:p>
          <a:p>
            <a:pPr>
              <a:lnSpc>
                <a:spcPct val="107000"/>
              </a:lnSpc>
              <a:spcAft>
                <a:spcPts val="800"/>
              </a:spcAft>
            </a:pPr>
            <a:endParaRPr lang="en-US" sz="1250" dirty="0">
              <a:ea typeface="Calibri" panose="020F0502020204030204" pitchFamily="34" charset="0"/>
              <a:cs typeface="Times New Roman" panose="02020603050405020304" pitchFamily="18" charset="0"/>
              <a:hlinkClick r:id="rId2"/>
            </a:endParaRPr>
          </a:p>
          <a:p>
            <a:pPr>
              <a:lnSpc>
                <a:spcPct val="107000"/>
              </a:lnSpc>
              <a:spcAft>
                <a:spcPts val="800"/>
              </a:spcAft>
            </a:pPr>
            <a:endParaRPr lang="en-US" sz="1250" dirty="0">
              <a:ea typeface="Calibri" panose="020F0502020204030204" pitchFamily="34" charset="0"/>
              <a:cs typeface="Times New Roman" panose="02020603050405020304" pitchFamily="18" charset="0"/>
              <a:hlinkClick r:id="rId2"/>
            </a:endParaRPr>
          </a:p>
          <a:p>
            <a:pPr>
              <a:lnSpc>
                <a:spcPct val="107000"/>
              </a:lnSpc>
              <a:spcAft>
                <a:spcPts val="800"/>
              </a:spcAft>
            </a:pPr>
            <a:endParaRPr lang="en-US" sz="1250" dirty="0">
              <a:ea typeface="Calibri" panose="020F0502020204030204" pitchFamily="34" charset="0"/>
              <a:cs typeface="Times New Roman" panose="02020603050405020304" pitchFamily="18" charset="0"/>
              <a:hlinkClick r:id="rId2"/>
            </a:endParaRPr>
          </a:p>
          <a:p>
            <a:pPr>
              <a:lnSpc>
                <a:spcPct val="107000"/>
              </a:lnSpc>
              <a:spcAft>
                <a:spcPts val="800"/>
              </a:spcAft>
            </a:pPr>
            <a:endParaRPr lang="en-US" sz="1250" dirty="0">
              <a:ea typeface="Calibri" panose="020F0502020204030204" pitchFamily="34" charset="0"/>
              <a:cs typeface="Times New Roman" panose="02020603050405020304" pitchFamily="18" charset="0"/>
              <a:hlinkClick r:id="rId2"/>
            </a:endParaRPr>
          </a:p>
          <a:p>
            <a:pPr>
              <a:lnSpc>
                <a:spcPct val="107000"/>
              </a:lnSpc>
              <a:spcAft>
                <a:spcPts val="800"/>
              </a:spcAft>
            </a:pPr>
            <a:endParaRPr lang="en-US" sz="1250" dirty="0">
              <a:ea typeface="Calibri" panose="020F0502020204030204" pitchFamily="34" charset="0"/>
              <a:cs typeface="Times New Roman" panose="02020603050405020304" pitchFamily="18" charset="0"/>
              <a:hlinkClick r:id="rId2"/>
            </a:endParaRPr>
          </a:p>
          <a:p>
            <a:pPr>
              <a:lnSpc>
                <a:spcPct val="107000"/>
              </a:lnSpc>
              <a:spcAft>
                <a:spcPts val="800"/>
              </a:spcAft>
            </a:pPr>
            <a:endParaRPr lang="en-US" sz="1250" dirty="0">
              <a:ea typeface="Calibri" panose="020F0502020204030204" pitchFamily="34" charset="0"/>
              <a:cs typeface="Times New Roman" panose="02020603050405020304" pitchFamily="18" charset="0"/>
              <a:hlinkClick r:id="rId2"/>
            </a:endParaRPr>
          </a:p>
          <a:p>
            <a:pPr>
              <a:lnSpc>
                <a:spcPct val="107000"/>
              </a:lnSpc>
              <a:spcAft>
                <a:spcPts val="800"/>
              </a:spcAft>
            </a:pPr>
            <a:endParaRPr lang="en-US" sz="400" dirty="0">
              <a:ea typeface="Calibri" panose="020F0502020204030204" pitchFamily="34" charset="0"/>
              <a:cs typeface="Times New Roman" panose="02020603050405020304" pitchFamily="18" charset="0"/>
              <a:hlinkClick r:id="rId2"/>
            </a:endParaRPr>
          </a:p>
          <a:p>
            <a:pPr>
              <a:lnSpc>
                <a:spcPct val="107000"/>
              </a:lnSpc>
              <a:spcAft>
                <a:spcPts val="800"/>
              </a:spcAft>
            </a:pPr>
            <a:endParaRPr lang="en-US" sz="1250" dirty="0">
              <a:ea typeface="Calibri" panose="020F0502020204030204" pitchFamily="34" charset="0"/>
              <a:cs typeface="Times New Roman" panose="02020603050405020304" pitchFamily="18" charset="0"/>
              <a:hlinkClick r:id="rId2"/>
            </a:endParaRPr>
          </a:p>
          <a:p>
            <a:pPr>
              <a:lnSpc>
                <a:spcPct val="107000"/>
              </a:lnSpc>
              <a:spcAft>
                <a:spcPts val="800"/>
              </a:spcAft>
            </a:pPr>
            <a:endParaRPr lang="en-US" sz="1250" dirty="0">
              <a:ea typeface="Calibri" panose="020F0502020204030204" pitchFamily="34" charset="0"/>
              <a:cs typeface="Times New Roman" panose="02020603050405020304" pitchFamily="18" charset="0"/>
              <a:hlinkClick r:id="rId2"/>
            </a:endParaRPr>
          </a:p>
          <a:p>
            <a:pPr>
              <a:lnSpc>
                <a:spcPct val="107000"/>
              </a:lnSpc>
              <a:spcAft>
                <a:spcPts val="800"/>
              </a:spcAft>
            </a:pPr>
            <a:r>
              <a:rPr lang="en-US" sz="1250" dirty="0">
                <a:ea typeface="Calibri" panose="020F0502020204030204" pitchFamily="34" charset="0"/>
                <a:cs typeface="Times New Roman" panose="02020603050405020304" pitchFamily="18" charset="0"/>
                <a:hlinkClick r:id="rId2"/>
              </a:rPr>
              <a:t>https://deq.mt.gov/files/About/Housing/HTF_PhaseII_Final_12152022.pdf</a:t>
            </a:r>
            <a:r>
              <a:rPr lang="en-US" sz="1250" dirty="0">
                <a:ea typeface="Calibri" panose="020F0502020204030204" pitchFamily="34" charset="0"/>
                <a:cs typeface="Times New Roman" panose="02020603050405020304" pitchFamily="18" charset="0"/>
              </a:rPr>
              <a:t>  </a:t>
            </a: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3664" t="41957" r="11155" b="25316"/>
          <a:stretch/>
        </p:blipFill>
        <p:spPr>
          <a:xfrm>
            <a:off x="184567" y="628100"/>
            <a:ext cx="8727621" cy="860542"/>
          </a:xfrm>
          <a:prstGeom prst="rect">
            <a:avLst/>
          </a:prstGeom>
        </p:spPr>
      </p:pic>
      <p:pic>
        <p:nvPicPr>
          <p:cNvPr id="4" name="Picture 3"/>
          <p:cNvPicPr>
            <a:picLocks noChangeAspect="1"/>
          </p:cNvPicPr>
          <p:nvPr/>
        </p:nvPicPr>
        <p:blipFill rotWithShape="1">
          <a:blip r:embed="rId4"/>
          <a:srcRect b="59475"/>
          <a:stretch/>
        </p:blipFill>
        <p:spPr>
          <a:xfrm>
            <a:off x="1138506" y="1782678"/>
            <a:ext cx="7179875" cy="1833747"/>
          </a:xfrm>
          <a:prstGeom prst="rect">
            <a:avLst/>
          </a:prstGeom>
        </p:spPr>
      </p:pic>
      <p:pic>
        <p:nvPicPr>
          <p:cNvPr id="9" name="Picture 8"/>
          <p:cNvPicPr>
            <a:picLocks noChangeAspect="1"/>
          </p:cNvPicPr>
          <p:nvPr/>
        </p:nvPicPr>
        <p:blipFill rotWithShape="1">
          <a:blip r:embed="rId4"/>
          <a:srcRect t="49015"/>
          <a:stretch/>
        </p:blipFill>
        <p:spPr>
          <a:xfrm>
            <a:off x="1138506" y="3861707"/>
            <a:ext cx="7179875" cy="2307053"/>
          </a:xfrm>
          <a:prstGeom prst="rect">
            <a:avLst/>
          </a:prstGeom>
        </p:spPr>
      </p:pic>
    </p:spTree>
    <p:extLst>
      <p:ext uri="{BB962C8B-B14F-4D97-AF65-F5344CB8AC3E}">
        <p14:creationId xmlns:p14="http://schemas.microsoft.com/office/powerpoint/2010/main" val="19793625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9B0109-0DFA-4CD3-BBF8-0D1B2706CB64}" type="slidenum">
              <a:rPr lang="en-US" smtClean="0"/>
              <a:t>38</a:t>
            </a:fld>
            <a:endParaRPr lang="en-US"/>
          </a:p>
        </p:txBody>
      </p:sp>
      <p:sp>
        <p:nvSpPr>
          <p:cNvPr id="12" name="TextBox 11"/>
          <p:cNvSpPr txBox="1"/>
          <p:nvPr/>
        </p:nvSpPr>
        <p:spPr>
          <a:xfrm>
            <a:off x="326571" y="158743"/>
            <a:ext cx="8832000" cy="369332"/>
          </a:xfrm>
          <a:prstGeom prst="rect">
            <a:avLst/>
          </a:prstGeom>
          <a:noFill/>
        </p:spPr>
        <p:txBody>
          <a:bodyPr wrap="square" rtlCol="0">
            <a:spAutoFit/>
          </a:bodyPr>
          <a:lstStyle/>
          <a:p>
            <a:r>
              <a:rPr lang="en-US" b="1" dirty="0"/>
              <a:t>Montana Miracle: Regulatory Changes and Best Practices that Could Be Adopted (cont’d)</a:t>
            </a:r>
          </a:p>
        </p:txBody>
      </p:sp>
      <p:cxnSp>
        <p:nvCxnSpPr>
          <p:cNvPr id="13" name="Straight Connector 12"/>
          <p:cNvCxnSpPr/>
          <p:nvPr/>
        </p:nvCxnSpPr>
        <p:spPr>
          <a:xfrm>
            <a:off x="536448" y="568418"/>
            <a:ext cx="8023860" cy="0"/>
          </a:xfrm>
          <a:prstGeom prst="line">
            <a:avLst/>
          </a:prstGeom>
          <a:ln w="28575">
            <a:solidFill>
              <a:srgbClr val="008CCC"/>
            </a:solidFill>
          </a:ln>
          <a:effectLst/>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536448" y="1690231"/>
            <a:ext cx="8183352" cy="5232843"/>
          </a:xfrm>
          <a:prstGeom prst="rect">
            <a:avLst/>
          </a:prstGeom>
        </p:spPr>
        <p:txBody>
          <a:bodyPr wrap="square">
            <a:spAutoFit/>
          </a:bodyPr>
          <a:lstStyle/>
          <a:p>
            <a:pPr>
              <a:lnSpc>
                <a:spcPct val="107000"/>
              </a:lnSpc>
              <a:spcAft>
                <a:spcPts val="800"/>
              </a:spcAft>
            </a:pPr>
            <a:endParaRPr lang="en-US" sz="1250" dirty="0">
              <a:ea typeface="Calibri" panose="020F0502020204030204" pitchFamily="34" charset="0"/>
              <a:cs typeface="Times New Roman" panose="02020603050405020304" pitchFamily="18" charset="0"/>
              <a:hlinkClick r:id="rId2"/>
            </a:endParaRPr>
          </a:p>
          <a:p>
            <a:pPr>
              <a:lnSpc>
                <a:spcPct val="107000"/>
              </a:lnSpc>
              <a:spcAft>
                <a:spcPts val="800"/>
              </a:spcAft>
            </a:pPr>
            <a:endParaRPr lang="en-US" sz="1250" dirty="0">
              <a:ea typeface="Calibri" panose="020F0502020204030204" pitchFamily="34" charset="0"/>
              <a:cs typeface="Times New Roman" panose="02020603050405020304" pitchFamily="18" charset="0"/>
              <a:hlinkClick r:id="rId2"/>
            </a:endParaRPr>
          </a:p>
          <a:p>
            <a:pPr>
              <a:lnSpc>
                <a:spcPct val="107000"/>
              </a:lnSpc>
              <a:spcAft>
                <a:spcPts val="800"/>
              </a:spcAft>
            </a:pPr>
            <a:endParaRPr lang="en-US" sz="1250" dirty="0">
              <a:ea typeface="Calibri" panose="020F0502020204030204" pitchFamily="34" charset="0"/>
              <a:cs typeface="Times New Roman" panose="02020603050405020304" pitchFamily="18" charset="0"/>
              <a:hlinkClick r:id="rId2"/>
            </a:endParaRPr>
          </a:p>
          <a:p>
            <a:pPr>
              <a:lnSpc>
                <a:spcPct val="107000"/>
              </a:lnSpc>
              <a:spcAft>
                <a:spcPts val="800"/>
              </a:spcAft>
            </a:pPr>
            <a:endParaRPr lang="en-US" sz="1250" dirty="0">
              <a:ea typeface="Calibri" panose="020F0502020204030204" pitchFamily="34" charset="0"/>
              <a:cs typeface="Times New Roman" panose="02020603050405020304" pitchFamily="18" charset="0"/>
              <a:hlinkClick r:id="rId2"/>
            </a:endParaRPr>
          </a:p>
          <a:p>
            <a:pPr>
              <a:lnSpc>
                <a:spcPct val="107000"/>
              </a:lnSpc>
              <a:spcAft>
                <a:spcPts val="800"/>
              </a:spcAft>
            </a:pPr>
            <a:endParaRPr lang="en-US" sz="1250" dirty="0">
              <a:ea typeface="Calibri" panose="020F0502020204030204" pitchFamily="34" charset="0"/>
              <a:cs typeface="Times New Roman" panose="02020603050405020304" pitchFamily="18" charset="0"/>
              <a:hlinkClick r:id="rId2"/>
            </a:endParaRPr>
          </a:p>
          <a:p>
            <a:pPr>
              <a:lnSpc>
                <a:spcPct val="107000"/>
              </a:lnSpc>
              <a:spcAft>
                <a:spcPts val="800"/>
              </a:spcAft>
            </a:pPr>
            <a:endParaRPr lang="en-US" sz="1250" dirty="0">
              <a:ea typeface="Calibri" panose="020F0502020204030204" pitchFamily="34" charset="0"/>
              <a:cs typeface="Times New Roman" panose="02020603050405020304" pitchFamily="18" charset="0"/>
              <a:hlinkClick r:id="rId2"/>
            </a:endParaRPr>
          </a:p>
          <a:p>
            <a:pPr>
              <a:lnSpc>
                <a:spcPct val="107000"/>
              </a:lnSpc>
              <a:spcAft>
                <a:spcPts val="800"/>
              </a:spcAft>
            </a:pPr>
            <a:endParaRPr lang="en-US" sz="1250" dirty="0">
              <a:ea typeface="Calibri" panose="020F0502020204030204" pitchFamily="34" charset="0"/>
              <a:cs typeface="Times New Roman" panose="02020603050405020304" pitchFamily="18" charset="0"/>
              <a:hlinkClick r:id="rId2"/>
            </a:endParaRPr>
          </a:p>
          <a:p>
            <a:pPr>
              <a:lnSpc>
                <a:spcPct val="107000"/>
              </a:lnSpc>
              <a:spcAft>
                <a:spcPts val="800"/>
              </a:spcAft>
            </a:pPr>
            <a:endParaRPr lang="en-US" sz="1250" dirty="0">
              <a:ea typeface="Calibri" panose="020F0502020204030204" pitchFamily="34" charset="0"/>
              <a:cs typeface="Times New Roman" panose="02020603050405020304" pitchFamily="18" charset="0"/>
              <a:hlinkClick r:id="rId2"/>
            </a:endParaRPr>
          </a:p>
          <a:p>
            <a:pPr>
              <a:lnSpc>
                <a:spcPct val="107000"/>
              </a:lnSpc>
              <a:spcAft>
                <a:spcPts val="800"/>
              </a:spcAft>
            </a:pPr>
            <a:endParaRPr lang="en-US" sz="1250" dirty="0">
              <a:ea typeface="Calibri" panose="020F0502020204030204" pitchFamily="34" charset="0"/>
              <a:cs typeface="Times New Roman" panose="02020603050405020304" pitchFamily="18" charset="0"/>
              <a:hlinkClick r:id="rId2"/>
            </a:endParaRPr>
          </a:p>
          <a:p>
            <a:pPr>
              <a:lnSpc>
                <a:spcPct val="107000"/>
              </a:lnSpc>
              <a:spcAft>
                <a:spcPts val="800"/>
              </a:spcAft>
            </a:pPr>
            <a:endParaRPr lang="en-US" sz="1250" dirty="0">
              <a:ea typeface="Calibri" panose="020F0502020204030204" pitchFamily="34" charset="0"/>
              <a:cs typeface="Times New Roman" panose="02020603050405020304" pitchFamily="18" charset="0"/>
              <a:hlinkClick r:id="rId2"/>
            </a:endParaRPr>
          </a:p>
          <a:p>
            <a:pPr>
              <a:lnSpc>
                <a:spcPct val="107000"/>
              </a:lnSpc>
              <a:spcAft>
                <a:spcPts val="800"/>
              </a:spcAft>
            </a:pPr>
            <a:endParaRPr lang="en-US" sz="1250" dirty="0">
              <a:ea typeface="Calibri" panose="020F0502020204030204" pitchFamily="34" charset="0"/>
              <a:cs typeface="Times New Roman" panose="02020603050405020304" pitchFamily="18" charset="0"/>
              <a:hlinkClick r:id="rId2"/>
            </a:endParaRPr>
          </a:p>
          <a:p>
            <a:pPr>
              <a:lnSpc>
                <a:spcPct val="107000"/>
              </a:lnSpc>
              <a:spcAft>
                <a:spcPts val="800"/>
              </a:spcAft>
            </a:pPr>
            <a:endParaRPr lang="en-US" sz="1250" dirty="0">
              <a:ea typeface="Calibri" panose="020F0502020204030204" pitchFamily="34" charset="0"/>
              <a:cs typeface="Times New Roman" panose="02020603050405020304" pitchFamily="18" charset="0"/>
              <a:hlinkClick r:id="rId2"/>
            </a:endParaRPr>
          </a:p>
          <a:p>
            <a:pPr>
              <a:lnSpc>
                <a:spcPct val="107000"/>
              </a:lnSpc>
              <a:spcAft>
                <a:spcPts val="800"/>
              </a:spcAft>
            </a:pPr>
            <a:endParaRPr lang="en-US" sz="1250" dirty="0">
              <a:ea typeface="Calibri" panose="020F0502020204030204" pitchFamily="34" charset="0"/>
              <a:cs typeface="Times New Roman" panose="02020603050405020304" pitchFamily="18" charset="0"/>
              <a:hlinkClick r:id="rId2"/>
            </a:endParaRPr>
          </a:p>
          <a:p>
            <a:pPr>
              <a:lnSpc>
                <a:spcPct val="107000"/>
              </a:lnSpc>
              <a:spcAft>
                <a:spcPts val="800"/>
              </a:spcAft>
            </a:pPr>
            <a:endParaRPr lang="en-US" sz="400" dirty="0">
              <a:ea typeface="Calibri" panose="020F0502020204030204" pitchFamily="34" charset="0"/>
              <a:cs typeface="Times New Roman" panose="02020603050405020304" pitchFamily="18" charset="0"/>
              <a:hlinkClick r:id="rId2"/>
            </a:endParaRPr>
          </a:p>
          <a:p>
            <a:pPr>
              <a:lnSpc>
                <a:spcPct val="107000"/>
              </a:lnSpc>
              <a:spcAft>
                <a:spcPts val="800"/>
              </a:spcAft>
            </a:pPr>
            <a:endParaRPr lang="en-US" sz="1250" dirty="0">
              <a:ea typeface="Calibri" panose="020F0502020204030204" pitchFamily="34" charset="0"/>
              <a:cs typeface="Times New Roman" panose="02020603050405020304" pitchFamily="18" charset="0"/>
              <a:hlinkClick r:id="rId2"/>
            </a:endParaRPr>
          </a:p>
          <a:p>
            <a:pPr>
              <a:lnSpc>
                <a:spcPct val="107000"/>
              </a:lnSpc>
              <a:spcAft>
                <a:spcPts val="800"/>
              </a:spcAft>
            </a:pPr>
            <a:endParaRPr lang="en-US" sz="1250" dirty="0">
              <a:ea typeface="Calibri" panose="020F0502020204030204" pitchFamily="34" charset="0"/>
              <a:cs typeface="Times New Roman" panose="02020603050405020304" pitchFamily="18" charset="0"/>
              <a:hlinkClick r:id="rId2"/>
            </a:endParaRPr>
          </a:p>
          <a:p>
            <a:pPr>
              <a:lnSpc>
                <a:spcPct val="107000"/>
              </a:lnSpc>
              <a:spcAft>
                <a:spcPts val="800"/>
              </a:spcAft>
            </a:pPr>
            <a:r>
              <a:rPr lang="en-US" sz="1250" dirty="0">
                <a:ea typeface="Calibri" panose="020F0502020204030204" pitchFamily="34" charset="0"/>
                <a:cs typeface="Times New Roman" panose="02020603050405020304" pitchFamily="18" charset="0"/>
                <a:hlinkClick r:id="rId2"/>
              </a:rPr>
              <a:t>https://deq.mt.gov/files/About/Housing/HTF_PhaseII_Final_12152022.pdf</a:t>
            </a:r>
            <a:r>
              <a:rPr lang="en-US" sz="1250" dirty="0">
                <a:ea typeface="Calibri" panose="020F0502020204030204" pitchFamily="34" charset="0"/>
                <a:cs typeface="Times New Roman" panose="02020603050405020304" pitchFamily="18" charset="0"/>
              </a:rPr>
              <a:t>  </a:t>
            </a: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3664" t="41957" r="11155" b="25316"/>
          <a:stretch/>
        </p:blipFill>
        <p:spPr>
          <a:xfrm>
            <a:off x="184567" y="628100"/>
            <a:ext cx="8727621" cy="860542"/>
          </a:xfrm>
          <a:prstGeom prst="rect">
            <a:avLst/>
          </a:prstGeom>
        </p:spPr>
      </p:pic>
      <p:pic>
        <p:nvPicPr>
          <p:cNvPr id="6" name="Picture 5"/>
          <p:cNvPicPr>
            <a:picLocks noChangeAspect="1"/>
          </p:cNvPicPr>
          <p:nvPr/>
        </p:nvPicPr>
        <p:blipFill>
          <a:blip r:embed="rId4"/>
          <a:stretch>
            <a:fillRect/>
          </a:stretch>
        </p:blipFill>
        <p:spPr>
          <a:xfrm>
            <a:off x="1307885" y="4441370"/>
            <a:ext cx="6869371" cy="1401067"/>
          </a:xfrm>
          <a:prstGeom prst="rect">
            <a:avLst/>
          </a:prstGeom>
        </p:spPr>
      </p:pic>
      <p:pic>
        <p:nvPicPr>
          <p:cNvPr id="11" name="Picture 10"/>
          <p:cNvPicPr>
            <a:picLocks noChangeAspect="1"/>
          </p:cNvPicPr>
          <p:nvPr/>
        </p:nvPicPr>
        <p:blipFill>
          <a:blip r:embed="rId5"/>
          <a:stretch>
            <a:fillRect/>
          </a:stretch>
        </p:blipFill>
        <p:spPr>
          <a:xfrm>
            <a:off x="1307885" y="1548323"/>
            <a:ext cx="6869371" cy="2596019"/>
          </a:xfrm>
          <a:prstGeom prst="rect">
            <a:avLst/>
          </a:prstGeom>
        </p:spPr>
      </p:pic>
    </p:spTree>
    <p:extLst>
      <p:ext uri="{BB962C8B-B14F-4D97-AF65-F5344CB8AC3E}">
        <p14:creationId xmlns:p14="http://schemas.microsoft.com/office/powerpoint/2010/main" val="17635664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118" y="2135417"/>
            <a:ext cx="8023861" cy="1011413"/>
          </a:xfrm>
          <a:solidFill>
            <a:srgbClr val="008CCC"/>
          </a:solidFill>
        </p:spPr>
        <p:txBody>
          <a:bodyPr>
            <a:noAutofit/>
          </a:bodyPr>
          <a:lstStyle/>
          <a:p>
            <a:pPr algn="ctr"/>
            <a:r>
              <a:rPr lang="en-US" sz="2400" dirty="0" smtClean="0">
                <a:solidFill>
                  <a:schemeClr val="bg1"/>
                </a:solidFill>
                <a:latin typeface="Arial" panose="020B0604020202020204" pitchFamily="34" charset="0"/>
                <a:cs typeface="Arial" panose="020B0604020202020204" pitchFamily="34" charset="0"/>
              </a:rPr>
              <a:t>Virginia is </a:t>
            </a:r>
            <a:r>
              <a:rPr lang="en-US" sz="2400" dirty="0" smtClean="0">
                <a:solidFill>
                  <a:schemeClr val="bg1"/>
                </a:solidFill>
                <a:latin typeface="Arial" panose="020B0604020202020204" pitchFamily="34" charset="0"/>
                <a:cs typeface="Arial" panose="020B0604020202020204" pitchFamily="34" charset="0"/>
              </a:rPr>
              <a:t>facing </a:t>
            </a:r>
            <a:r>
              <a:rPr lang="en-US" sz="2400" dirty="0" smtClean="0">
                <a:solidFill>
                  <a:schemeClr val="bg1"/>
                </a:solidFill>
                <a:latin typeface="Arial" panose="020B0604020202020204" pitchFamily="34" charset="0"/>
                <a:cs typeface="Arial" panose="020B0604020202020204" pitchFamily="34" charset="0"/>
              </a:rPr>
              <a:t>housing </a:t>
            </a:r>
            <a:r>
              <a:rPr lang="en-US" sz="2400" dirty="0" smtClean="0">
                <a:solidFill>
                  <a:schemeClr val="bg1"/>
                </a:solidFill>
                <a:latin typeface="Arial" panose="020B0604020202020204" pitchFamily="34" charset="0"/>
                <a:cs typeface="Arial" panose="020B0604020202020204" pitchFamily="34" charset="0"/>
              </a:rPr>
              <a:t>challenges </a:t>
            </a:r>
            <a:endParaRPr lang="en-US" sz="2400" dirty="0">
              <a:solidFill>
                <a:schemeClr val="bg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EC99EBC0-2918-4B4F-93DA-0B4F20EA1051}" type="slidenum">
              <a:rPr lang="en-US">
                <a:solidFill>
                  <a:prstClr val="black">
                    <a:tint val="75000"/>
                  </a:prstClr>
                </a:solidFill>
                <a:latin typeface="Calibri"/>
              </a:rPr>
              <a:pPr>
                <a:defRPr/>
              </a:pPr>
              <a:t>4</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453203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2B29FA8-6BB6-AE1E-493F-3BAAC2C7C3FC}"/>
              </a:ext>
            </a:extLst>
          </p:cNvPr>
          <p:cNvSpPr>
            <a:spLocks noGrp="1"/>
          </p:cNvSpPr>
          <p:nvPr>
            <p:ph type="sldNum" sz="quarter" idx="12"/>
          </p:nvPr>
        </p:nvSpPr>
        <p:spPr/>
        <p:txBody>
          <a:bodyPr/>
          <a:lstStyle/>
          <a:p>
            <a:fld id="{7E9B0109-0DFA-4CD3-BBF8-0D1B2706CB64}" type="slidenum">
              <a:rPr lang="en-US" smtClean="0"/>
              <a:t>5</a:t>
            </a:fld>
            <a:endParaRPr lang="en-US"/>
          </a:p>
        </p:txBody>
      </p:sp>
      <p:sp>
        <p:nvSpPr>
          <p:cNvPr id="7" name="TextBox 6">
            <a:extLst>
              <a:ext uri="{FF2B5EF4-FFF2-40B4-BE49-F238E27FC236}">
                <a16:creationId xmlns:a16="http://schemas.microsoft.com/office/drawing/2014/main" id="{9CCC9BB1-FBEB-B9DE-E09C-A071D739F082}"/>
              </a:ext>
            </a:extLst>
          </p:cNvPr>
          <p:cNvSpPr txBox="1"/>
          <p:nvPr/>
        </p:nvSpPr>
        <p:spPr>
          <a:xfrm>
            <a:off x="179614" y="151428"/>
            <a:ext cx="8964386" cy="877163"/>
          </a:xfrm>
          <a:prstGeom prst="rect">
            <a:avLst/>
          </a:prstGeom>
          <a:noFill/>
        </p:spPr>
        <p:txBody>
          <a:bodyPr wrap="square" rtlCol="0">
            <a:spAutoFit/>
          </a:bodyPr>
          <a:lstStyle/>
          <a:p>
            <a:r>
              <a:rPr lang="en-US" sz="1700" b="1" dirty="0" smtClean="0"/>
              <a:t>Affordability for Carpenter Households Has </a:t>
            </a:r>
            <a:r>
              <a:rPr lang="en-US" sz="1700" b="1" dirty="0" smtClean="0"/>
              <a:t>Generally Declined </a:t>
            </a:r>
            <a:r>
              <a:rPr lang="en-US" sz="1700" b="1" dirty="0" smtClean="0"/>
              <a:t>Across </a:t>
            </a:r>
            <a:r>
              <a:rPr lang="en-US" sz="1700" b="1" dirty="0" smtClean="0"/>
              <a:t>Virginia’s </a:t>
            </a:r>
            <a:r>
              <a:rPr lang="en-US" sz="1700" b="1" dirty="0" smtClean="0"/>
              <a:t>Largest </a:t>
            </a:r>
            <a:r>
              <a:rPr lang="en-US" sz="1700" b="1" dirty="0" smtClean="0"/>
              <a:t>Metros.* State-wide, 45% Were Able </a:t>
            </a:r>
            <a:r>
              <a:rPr lang="en-US" sz="1700" b="1" dirty="0" smtClean="0"/>
              <a:t>to Purchase the Median Entry-Level Home in 2023, Down from </a:t>
            </a:r>
            <a:r>
              <a:rPr lang="en-US" sz="1700" b="1" dirty="0" smtClean="0"/>
              <a:t>65% </a:t>
            </a:r>
            <a:r>
              <a:rPr lang="en-US" sz="1700" b="1" dirty="0" smtClean="0"/>
              <a:t>in 2012</a:t>
            </a:r>
            <a:r>
              <a:rPr lang="en-US" sz="1700" b="1" dirty="0" smtClean="0"/>
              <a:t>.**</a:t>
            </a:r>
            <a:endParaRPr lang="en-US" sz="1700" b="1" dirty="0" smtClean="0"/>
          </a:p>
        </p:txBody>
      </p:sp>
      <p:cxnSp>
        <p:nvCxnSpPr>
          <p:cNvPr id="8" name="Straight Connector 7">
            <a:extLst>
              <a:ext uri="{FF2B5EF4-FFF2-40B4-BE49-F238E27FC236}">
                <a16:creationId xmlns:a16="http://schemas.microsoft.com/office/drawing/2014/main" id="{DB075FCE-F611-50D1-B98E-8E9EB1DB25FF}"/>
              </a:ext>
            </a:extLst>
          </p:cNvPr>
          <p:cNvCxnSpPr/>
          <p:nvPr/>
        </p:nvCxnSpPr>
        <p:spPr>
          <a:xfrm>
            <a:off x="536448" y="1028561"/>
            <a:ext cx="8313695" cy="7758"/>
          </a:xfrm>
          <a:prstGeom prst="line">
            <a:avLst/>
          </a:prstGeom>
          <a:ln w="28575">
            <a:solidFill>
              <a:srgbClr val="008CCC"/>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89719" y="6164718"/>
            <a:ext cx="7970589" cy="553998"/>
          </a:xfrm>
          <a:prstGeom prst="rect">
            <a:avLst/>
          </a:prstGeom>
          <a:noFill/>
        </p:spPr>
        <p:txBody>
          <a:bodyPr wrap="square" rtlCol="0">
            <a:spAutoFit/>
          </a:bodyPr>
          <a:lstStyle/>
          <a:p>
            <a:r>
              <a:rPr lang="en-US" sz="1000" dirty="0" smtClean="0">
                <a:solidFill>
                  <a:prstClr val="black"/>
                </a:solidFill>
                <a:cs typeface="Arial" panose="020B0604020202020204" pitchFamily="34" charset="0"/>
              </a:rPr>
              <a:t>* Excludes Virginia portion of DC metro.</a:t>
            </a:r>
          </a:p>
          <a:p>
            <a:r>
              <a:rPr lang="en-US" sz="1000" dirty="0" smtClean="0">
                <a:solidFill>
                  <a:prstClr val="black"/>
                </a:solidFill>
                <a:cs typeface="Arial" panose="020B0604020202020204" pitchFamily="34" charset="0"/>
              </a:rPr>
              <a:t>** Arithmetic averages.</a:t>
            </a:r>
          </a:p>
          <a:p>
            <a:r>
              <a:rPr lang="en-US" sz="1000" dirty="0" smtClean="0">
                <a:solidFill>
                  <a:prstClr val="black"/>
                </a:solidFill>
                <a:cs typeface="Arial" panose="020B0604020202020204" pitchFamily="34" charset="0"/>
              </a:rPr>
              <a:t>Source</a:t>
            </a:r>
            <a:r>
              <a:rPr lang="en-US" sz="1000" dirty="0">
                <a:solidFill>
                  <a:prstClr val="black"/>
                </a:solidFill>
                <a:cs typeface="Arial" panose="020B0604020202020204" pitchFamily="34" charset="0"/>
              </a:rPr>
              <a:t>: </a:t>
            </a:r>
            <a:r>
              <a:rPr lang="en-US" sz="1000" dirty="0" smtClean="0">
                <a:solidFill>
                  <a:prstClr val="black"/>
                </a:solidFill>
                <a:cs typeface="Arial" panose="020B0604020202020204" pitchFamily="34" charset="0"/>
              </a:rPr>
              <a:t>Bureau of Labor Statistics, Public Records, </a:t>
            </a:r>
            <a:r>
              <a:rPr lang="en-US" sz="1000" dirty="0">
                <a:solidFill>
                  <a:prstClr val="black"/>
                </a:solidFill>
                <a:cs typeface="Arial" panose="020B0604020202020204" pitchFamily="34" charset="0"/>
              </a:rPr>
              <a:t>and AEI Housing Center, </a:t>
            </a:r>
            <a:r>
              <a:rPr lang="en-US" sz="1000" dirty="0">
                <a:solidFill>
                  <a:prstClr val="black"/>
                </a:solidFill>
                <a:cs typeface="Arial" panose="020B0604020202020204" pitchFamily="34" charset="0"/>
                <a:hlinkClick r:id="rId2"/>
              </a:rPr>
              <a:t>www.AEI.org/housing</a:t>
            </a:r>
            <a:r>
              <a:rPr lang="en-US" sz="1000" dirty="0">
                <a:solidFill>
                  <a:prstClr val="black"/>
                </a:solidFill>
                <a:cs typeface="Arial" panose="020B0604020202020204" pitchFamily="34" charset="0"/>
              </a:rPr>
              <a:t>.</a:t>
            </a:r>
          </a:p>
        </p:txBody>
      </p:sp>
      <p:pic>
        <p:nvPicPr>
          <p:cNvPr id="5" name="Picture 4"/>
          <p:cNvPicPr>
            <a:picLocks noChangeAspect="1"/>
          </p:cNvPicPr>
          <p:nvPr/>
        </p:nvPicPr>
        <p:blipFill>
          <a:blip r:embed="rId3"/>
          <a:stretch>
            <a:fillRect/>
          </a:stretch>
        </p:blipFill>
        <p:spPr>
          <a:xfrm>
            <a:off x="1232807" y="1126315"/>
            <a:ext cx="6494811" cy="5068908"/>
          </a:xfrm>
          <a:prstGeom prst="rect">
            <a:avLst/>
          </a:prstGeom>
        </p:spPr>
      </p:pic>
    </p:spTree>
    <p:extLst>
      <p:ext uri="{BB962C8B-B14F-4D97-AF65-F5344CB8AC3E}">
        <p14:creationId xmlns:p14="http://schemas.microsoft.com/office/powerpoint/2010/main" val="5180160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02908" y="6450460"/>
            <a:ext cx="2057400" cy="365125"/>
          </a:xfrm>
        </p:spPr>
        <p:txBody>
          <a:bodyPr/>
          <a:lstStyle/>
          <a:p>
            <a:fld id="{AA64661E-BB1B-4562-AFE2-BCC756829917}" type="slidenum">
              <a:rPr lang="en-US" smtClean="0"/>
              <a:pPr/>
              <a:t>6</a:t>
            </a:fld>
            <a:endParaRPr lang="en-US" dirty="0"/>
          </a:p>
        </p:txBody>
      </p:sp>
      <p:sp>
        <p:nvSpPr>
          <p:cNvPr id="19" name="TextBox 18"/>
          <p:cNvSpPr txBox="1"/>
          <p:nvPr/>
        </p:nvSpPr>
        <p:spPr>
          <a:xfrm>
            <a:off x="138794" y="93866"/>
            <a:ext cx="8821762" cy="923330"/>
          </a:xfrm>
          <a:prstGeom prst="rect">
            <a:avLst/>
          </a:prstGeom>
          <a:noFill/>
        </p:spPr>
        <p:txBody>
          <a:bodyPr wrap="square" rtlCol="0">
            <a:spAutoFit/>
          </a:bodyPr>
          <a:lstStyle/>
          <a:p>
            <a:r>
              <a:rPr lang="en-US" b="1" dirty="0" smtClean="0"/>
              <a:t>2020-2021: Virginia’s In-Migration </a:t>
            </a:r>
            <a:r>
              <a:rPr lang="en-US" b="1" dirty="0" smtClean="0"/>
              <a:t>(Shown in Green) has been largely from </a:t>
            </a:r>
            <a:r>
              <a:rPr lang="en-US" b="1" dirty="0" smtClean="0"/>
              <a:t>the Northeast, California, and Illinois. Net out-migration has been largely to the South and Texas. Overall, Virginia had net outflow of 6,800 (2020-2021) and 120,000 (2011-2021).</a:t>
            </a:r>
            <a:endParaRPr lang="en-US" b="1" dirty="0"/>
          </a:p>
        </p:txBody>
      </p:sp>
      <p:cxnSp>
        <p:nvCxnSpPr>
          <p:cNvPr id="16" name="Straight Connector 15"/>
          <p:cNvCxnSpPr/>
          <p:nvPr/>
        </p:nvCxnSpPr>
        <p:spPr>
          <a:xfrm>
            <a:off x="589719" y="987312"/>
            <a:ext cx="8023860" cy="0"/>
          </a:xfrm>
          <a:prstGeom prst="line">
            <a:avLst/>
          </a:prstGeom>
          <a:ln w="28575">
            <a:solidFill>
              <a:srgbClr val="008CCC"/>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89719" y="6450460"/>
            <a:ext cx="7970589" cy="246221"/>
          </a:xfrm>
          <a:prstGeom prst="rect">
            <a:avLst/>
          </a:prstGeom>
          <a:noFill/>
        </p:spPr>
        <p:txBody>
          <a:bodyPr wrap="square" rtlCol="0">
            <a:spAutoFit/>
          </a:bodyPr>
          <a:lstStyle/>
          <a:p>
            <a:r>
              <a:rPr lang="en-US" sz="1000" dirty="0">
                <a:solidFill>
                  <a:prstClr val="black"/>
                </a:solidFill>
                <a:cs typeface="Arial" panose="020B0604020202020204" pitchFamily="34" charset="0"/>
              </a:rPr>
              <a:t>Source: IRS and AEI Housing Center, </a:t>
            </a:r>
            <a:r>
              <a:rPr lang="en-US" sz="1000" dirty="0">
                <a:solidFill>
                  <a:prstClr val="black"/>
                </a:solidFill>
                <a:cs typeface="Arial" panose="020B0604020202020204" pitchFamily="34" charset="0"/>
                <a:hlinkClick r:id="rId2"/>
              </a:rPr>
              <a:t>www.AEI.org/housing</a:t>
            </a:r>
            <a:r>
              <a:rPr lang="en-US" sz="1000" dirty="0">
                <a:solidFill>
                  <a:prstClr val="black"/>
                </a:solidFill>
                <a:cs typeface="Arial" panose="020B0604020202020204" pitchFamily="34" charset="0"/>
              </a:rPr>
              <a:t>.</a:t>
            </a:r>
          </a:p>
        </p:txBody>
      </p:sp>
      <p:pic>
        <p:nvPicPr>
          <p:cNvPr id="3" name="Picture 2"/>
          <p:cNvPicPr>
            <a:picLocks noChangeAspect="1"/>
          </p:cNvPicPr>
          <p:nvPr/>
        </p:nvPicPr>
        <p:blipFill rotWithShape="1">
          <a:blip r:embed="rId3"/>
          <a:srcRect l="15605"/>
          <a:stretch/>
        </p:blipFill>
        <p:spPr>
          <a:xfrm>
            <a:off x="2022547" y="1508687"/>
            <a:ext cx="6857191" cy="3214316"/>
          </a:xfrm>
          <a:prstGeom prst="rect">
            <a:avLst/>
          </a:prstGeom>
        </p:spPr>
      </p:pic>
      <p:pic>
        <p:nvPicPr>
          <p:cNvPr id="5" name="Picture 4"/>
          <p:cNvPicPr>
            <a:picLocks noChangeAspect="1"/>
          </p:cNvPicPr>
          <p:nvPr/>
        </p:nvPicPr>
        <p:blipFill rotWithShape="1">
          <a:blip r:embed="rId3"/>
          <a:srcRect r="84910" b="21843"/>
          <a:stretch/>
        </p:blipFill>
        <p:spPr>
          <a:xfrm>
            <a:off x="182061" y="1076955"/>
            <a:ext cx="1728982" cy="3542544"/>
          </a:xfrm>
          <a:prstGeom prst="rect">
            <a:avLst/>
          </a:prstGeom>
        </p:spPr>
      </p:pic>
      <p:pic>
        <p:nvPicPr>
          <p:cNvPr id="6" name="Picture 5"/>
          <p:cNvPicPr>
            <a:picLocks noChangeAspect="1"/>
          </p:cNvPicPr>
          <p:nvPr/>
        </p:nvPicPr>
        <p:blipFill>
          <a:blip r:embed="rId4"/>
          <a:stretch>
            <a:fillRect/>
          </a:stretch>
        </p:blipFill>
        <p:spPr>
          <a:xfrm>
            <a:off x="172871" y="4592379"/>
            <a:ext cx="1669646" cy="1742239"/>
          </a:xfrm>
          <a:prstGeom prst="rect">
            <a:avLst/>
          </a:prstGeom>
        </p:spPr>
      </p:pic>
    </p:spTree>
    <p:extLst>
      <p:ext uri="{BB962C8B-B14F-4D97-AF65-F5344CB8AC3E}">
        <p14:creationId xmlns:p14="http://schemas.microsoft.com/office/powerpoint/2010/main" val="22107585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2B29FA8-6BB6-AE1E-493F-3BAAC2C7C3FC}"/>
              </a:ext>
            </a:extLst>
          </p:cNvPr>
          <p:cNvSpPr>
            <a:spLocks noGrp="1"/>
          </p:cNvSpPr>
          <p:nvPr>
            <p:ph type="sldNum" sz="quarter" idx="12"/>
          </p:nvPr>
        </p:nvSpPr>
        <p:spPr/>
        <p:txBody>
          <a:bodyPr/>
          <a:lstStyle/>
          <a:p>
            <a:fld id="{7E9B0109-0DFA-4CD3-BBF8-0D1B2706CB64}" type="slidenum">
              <a:rPr lang="en-US" smtClean="0"/>
              <a:t>7</a:t>
            </a:fld>
            <a:endParaRPr lang="en-US"/>
          </a:p>
        </p:txBody>
      </p:sp>
      <p:sp>
        <p:nvSpPr>
          <p:cNvPr id="7" name="TextBox 6">
            <a:extLst>
              <a:ext uri="{FF2B5EF4-FFF2-40B4-BE49-F238E27FC236}">
                <a16:creationId xmlns:a16="http://schemas.microsoft.com/office/drawing/2014/main" id="{9CCC9BB1-FBEB-B9DE-E09C-A071D739F082}"/>
              </a:ext>
            </a:extLst>
          </p:cNvPr>
          <p:cNvSpPr txBox="1"/>
          <p:nvPr/>
        </p:nvSpPr>
        <p:spPr>
          <a:xfrm>
            <a:off x="310243" y="151428"/>
            <a:ext cx="8539901" cy="646331"/>
          </a:xfrm>
          <a:prstGeom prst="rect">
            <a:avLst/>
          </a:prstGeom>
          <a:noFill/>
        </p:spPr>
        <p:txBody>
          <a:bodyPr wrap="square" rtlCol="0">
            <a:spAutoFit/>
          </a:bodyPr>
          <a:lstStyle/>
          <a:p>
            <a:r>
              <a:rPr lang="en-US" b="1" dirty="0" smtClean="0"/>
              <a:t>Adding </a:t>
            </a:r>
            <a:r>
              <a:rPr lang="en-US" b="1" dirty="0"/>
              <a:t>housing supply helps tamp down home price </a:t>
            </a:r>
            <a:r>
              <a:rPr lang="en-US" b="1" dirty="0" smtClean="0"/>
              <a:t>appreciation, especially where jobs are growing rapidly</a:t>
            </a:r>
            <a:endParaRPr lang="en-US" b="1" dirty="0"/>
          </a:p>
        </p:txBody>
      </p:sp>
      <p:cxnSp>
        <p:nvCxnSpPr>
          <p:cNvPr id="8" name="Straight Connector 7">
            <a:extLst>
              <a:ext uri="{FF2B5EF4-FFF2-40B4-BE49-F238E27FC236}">
                <a16:creationId xmlns:a16="http://schemas.microsoft.com/office/drawing/2014/main" id="{DB075FCE-F611-50D1-B98E-8E9EB1DB25FF}"/>
              </a:ext>
            </a:extLst>
          </p:cNvPr>
          <p:cNvCxnSpPr/>
          <p:nvPr/>
        </p:nvCxnSpPr>
        <p:spPr>
          <a:xfrm>
            <a:off x="536448" y="774255"/>
            <a:ext cx="8313695" cy="7758"/>
          </a:xfrm>
          <a:prstGeom prst="line">
            <a:avLst/>
          </a:prstGeom>
          <a:ln w="28575">
            <a:solidFill>
              <a:srgbClr val="008CCC"/>
            </a:solidFill>
          </a:ln>
          <a:effectLst/>
        </p:spPr>
        <p:style>
          <a:lnRef idx="2">
            <a:schemeClr val="accent1"/>
          </a:lnRef>
          <a:fillRef idx="0">
            <a:schemeClr val="accent1"/>
          </a:fillRef>
          <a:effectRef idx="1">
            <a:schemeClr val="accent1"/>
          </a:effectRef>
          <a:fontRef idx="minor">
            <a:schemeClr val="tx1"/>
          </a:fontRef>
        </p:style>
      </p:cxnSp>
      <p:sp>
        <p:nvSpPr>
          <p:cNvPr id="2" name="Rectangle 1">
            <a:extLst>
              <a:ext uri="{FF2B5EF4-FFF2-40B4-BE49-F238E27FC236}">
                <a16:creationId xmlns:a16="http://schemas.microsoft.com/office/drawing/2014/main" id="{D1B930FD-300D-B471-F1C9-7D72093CC752}"/>
              </a:ext>
            </a:extLst>
          </p:cNvPr>
          <p:cNvSpPr/>
          <p:nvPr/>
        </p:nvSpPr>
        <p:spPr>
          <a:xfrm>
            <a:off x="499850" y="6431483"/>
            <a:ext cx="7504459" cy="246221"/>
          </a:xfrm>
          <a:prstGeom prst="rect">
            <a:avLst/>
          </a:prstGeom>
        </p:spPr>
        <p:txBody>
          <a:bodyPr wrap="square">
            <a:spAutoFit/>
          </a:bodyPr>
          <a:lstStyle/>
          <a:p>
            <a:r>
              <a:rPr lang="en-US" sz="1000" dirty="0">
                <a:solidFill>
                  <a:srgbClr val="000000"/>
                </a:solidFill>
                <a:cs typeface="Arial"/>
              </a:rPr>
              <a:t>Source: BLS, Freddie, and </a:t>
            </a:r>
            <a:r>
              <a:rPr lang="en-US" sz="1000" dirty="0">
                <a:solidFill>
                  <a:prstClr val="black"/>
                </a:solidFill>
              </a:rPr>
              <a:t>AEI Housing Center, </a:t>
            </a:r>
            <a:r>
              <a:rPr lang="en-US" sz="1000" dirty="0">
                <a:solidFill>
                  <a:srgbClr val="0070C0"/>
                </a:solidFill>
                <a:cs typeface="Arial"/>
                <a:hlinkClick r:id="rId2"/>
              </a:rPr>
              <a:t>www.AEI.org/housing</a:t>
            </a:r>
            <a:r>
              <a:rPr lang="en-US" sz="1000" dirty="0">
                <a:solidFill>
                  <a:srgbClr val="0070C0"/>
                </a:solidFill>
                <a:cs typeface="Arial"/>
              </a:rPr>
              <a:t>.</a:t>
            </a:r>
          </a:p>
        </p:txBody>
      </p:sp>
      <p:grpSp>
        <p:nvGrpSpPr>
          <p:cNvPr id="5" name="Group 4"/>
          <p:cNvGrpSpPr/>
          <p:nvPr/>
        </p:nvGrpSpPr>
        <p:grpSpPr>
          <a:xfrm>
            <a:off x="742949" y="1873761"/>
            <a:ext cx="7660963" cy="4612679"/>
            <a:chOff x="628650" y="947308"/>
            <a:chExt cx="7886700" cy="4963384"/>
          </a:xfrm>
        </p:grpSpPr>
        <p:pic>
          <p:nvPicPr>
            <p:cNvPr id="6" name="Picture 5">
              <a:extLst>
                <a:ext uri="{FF2B5EF4-FFF2-40B4-BE49-F238E27FC236}">
                  <a16:creationId xmlns:a16="http://schemas.microsoft.com/office/drawing/2014/main" id="{67A6E5E7-0BE2-FDAB-502E-106A9CDA6F14}"/>
                </a:ext>
              </a:extLst>
            </p:cNvPr>
            <p:cNvPicPr>
              <a:picLocks noChangeAspect="1"/>
            </p:cNvPicPr>
            <p:nvPr/>
          </p:nvPicPr>
          <p:blipFill>
            <a:blip r:embed="rId3"/>
            <a:stretch>
              <a:fillRect/>
            </a:stretch>
          </p:blipFill>
          <p:spPr>
            <a:xfrm>
              <a:off x="628650" y="947308"/>
              <a:ext cx="7886700" cy="4963384"/>
            </a:xfrm>
            <a:prstGeom prst="rect">
              <a:avLst/>
            </a:prstGeom>
          </p:spPr>
        </p:pic>
        <p:cxnSp>
          <p:nvCxnSpPr>
            <p:cNvPr id="9" name="Straight Arrow Connector 8"/>
            <p:cNvCxnSpPr/>
            <p:nvPr/>
          </p:nvCxnSpPr>
          <p:spPr>
            <a:xfrm flipH="1" flipV="1">
              <a:off x="3877911" y="4708160"/>
              <a:ext cx="880447" cy="2741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183762" y="3782007"/>
              <a:ext cx="35378" cy="11584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146957" y="775969"/>
            <a:ext cx="8778451" cy="1169551"/>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Home prices appreciate slower in metropolitan regions where high employment growth is combined with high new construction shares of all home sales, thus making homes more naturally affordable.</a:t>
            </a:r>
          </a:p>
          <a:p>
            <a:pPr marL="742950" lvl="1" indent="-285750">
              <a:buFont typeface="Arial" panose="020B0604020202020204" pitchFamily="34" charset="0"/>
              <a:buChar char="•"/>
            </a:pPr>
            <a:r>
              <a:rPr lang="en-US" sz="1400" dirty="0"/>
              <a:t>For its </a:t>
            </a:r>
            <a:r>
              <a:rPr lang="en-US" sz="1400" dirty="0" smtClean="0"/>
              <a:t>moderate employment growth, </a:t>
            </a:r>
            <a:r>
              <a:rPr lang="en-US" sz="1400" dirty="0"/>
              <a:t>Richmond </a:t>
            </a:r>
            <a:r>
              <a:rPr lang="en-US" sz="1400" dirty="0" smtClean="0"/>
              <a:t>&amp;</a:t>
            </a:r>
            <a:r>
              <a:rPr lang="en-US" sz="1400" dirty="0" smtClean="0"/>
              <a:t> DC metros </a:t>
            </a:r>
            <a:r>
              <a:rPr lang="en-US" sz="1400" dirty="0" smtClean="0"/>
              <a:t>are </a:t>
            </a:r>
            <a:r>
              <a:rPr lang="en-US" sz="1400" dirty="0" smtClean="0"/>
              <a:t>producing </a:t>
            </a:r>
            <a:r>
              <a:rPr lang="en-US" sz="1400" dirty="0" smtClean="0"/>
              <a:t>homes </a:t>
            </a:r>
            <a:r>
              <a:rPr lang="en-US" sz="1400" dirty="0" smtClean="0"/>
              <a:t>at levels leading to moderate HPA.</a:t>
            </a:r>
          </a:p>
          <a:p>
            <a:pPr marL="742950" lvl="1" indent="-285750">
              <a:buFont typeface="Arial" panose="020B0604020202020204" pitchFamily="34" charset="0"/>
              <a:buChar char="•"/>
            </a:pPr>
            <a:r>
              <a:rPr lang="en-US" sz="1400" dirty="0" smtClean="0"/>
              <a:t>For its low employment growth, Virginia Beach metro is </a:t>
            </a:r>
            <a:r>
              <a:rPr lang="en-US" sz="1400" dirty="0"/>
              <a:t>producing homes at </a:t>
            </a:r>
            <a:r>
              <a:rPr lang="en-US" sz="1400" dirty="0" smtClean="0"/>
              <a:t>a level </a:t>
            </a:r>
            <a:r>
              <a:rPr lang="en-US" sz="1400" dirty="0"/>
              <a:t>leading to </a:t>
            </a:r>
            <a:r>
              <a:rPr lang="en-US" sz="1400" dirty="0" smtClean="0"/>
              <a:t>elevated HPA</a:t>
            </a:r>
            <a:r>
              <a:rPr lang="en-US" sz="1400" dirty="0"/>
              <a:t>.</a:t>
            </a:r>
            <a:endParaRPr lang="en-US" sz="1400" dirty="0"/>
          </a:p>
        </p:txBody>
      </p:sp>
      <p:pic>
        <p:nvPicPr>
          <p:cNvPr id="10" name="Picture 9"/>
          <p:cNvPicPr>
            <a:picLocks noChangeAspect="1"/>
          </p:cNvPicPr>
          <p:nvPr/>
        </p:nvPicPr>
        <p:blipFill>
          <a:blip r:embed="rId4"/>
          <a:stretch>
            <a:fillRect/>
          </a:stretch>
        </p:blipFill>
        <p:spPr>
          <a:xfrm>
            <a:off x="4678163" y="5429248"/>
            <a:ext cx="2547225" cy="593294"/>
          </a:xfrm>
          <a:prstGeom prst="rect">
            <a:avLst/>
          </a:prstGeom>
        </p:spPr>
      </p:pic>
      <p:pic>
        <p:nvPicPr>
          <p:cNvPr id="15" name="Picture 14"/>
          <p:cNvPicPr>
            <a:picLocks noChangeAspect="1"/>
          </p:cNvPicPr>
          <p:nvPr/>
        </p:nvPicPr>
        <p:blipFill>
          <a:blip r:embed="rId5"/>
          <a:stretch>
            <a:fillRect/>
          </a:stretch>
        </p:blipFill>
        <p:spPr>
          <a:xfrm>
            <a:off x="1130701" y="3706586"/>
            <a:ext cx="2518364" cy="631590"/>
          </a:xfrm>
          <a:prstGeom prst="rect">
            <a:avLst/>
          </a:prstGeom>
        </p:spPr>
      </p:pic>
      <p:cxnSp>
        <p:nvCxnSpPr>
          <p:cNvPr id="21" name="Straight Arrow Connector 20"/>
          <p:cNvCxnSpPr/>
          <p:nvPr/>
        </p:nvCxnSpPr>
        <p:spPr>
          <a:xfrm flipH="1">
            <a:off x="3156340" y="3738568"/>
            <a:ext cx="868490" cy="16303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a:blip r:embed="rId6"/>
          <a:stretch>
            <a:fillRect/>
          </a:stretch>
        </p:blipFill>
        <p:spPr>
          <a:xfrm>
            <a:off x="3267778" y="3138008"/>
            <a:ext cx="2355481" cy="600268"/>
          </a:xfrm>
          <a:prstGeom prst="rect">
            <a:avLst/>
          </a:prstGeom>
        </p:spPr>
      </p:pic>
    </p:spTree>
    <p:extLst>
      <p:ext uri="{BB962C8B-B14F-4D97-AF65-F5344CB8AC3E}">
        <p14:creationId xmlns:p14="http://schemas.microsoft.com/office/powerpoint/2010/main" val="27137772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83" y="41667"/>
            <a:ext cx="8924566" cy="457200"/>
          </a:xfrm>
          <a:noFill/>
        </p:spPr>
        <p:txBody>
          <a:bodyPr>
            <a:noAutofit/>
          </a:bodyPr>
          <a:lstStyle/>
          <a:p>
            <a:r>
              <a:rPr lang="en-US" sz="1700" b="1" dirty="0" smtClean="0">
                <a:latin typeface="+mn-lt"/>
                <a:cs typeface="Arial" panose="020B0604020202020204" pitchFamily="34" charset="0"/>
              </a:rPr>
              <a:t>Loudoun Co</a:t>
            </a:r>
            <a:r>
              <a:rPr lang="en-US" sz="1700" b="1" dirty="0" smtClean="0">
                <a:latin typeface="+mn-lt"/>
                <a:cs typeface="Arial" panose="020B0604020202020204" pitchFamily="34" charset="0"/>
              </a:rPr>
              <a:t>.: </a:t>
            </a:r>
            <a:r>
              <a:rPr lang="en-US" sz="1700" b="1" dirty="0" smtClean="0">
                <a:latin typeface="+mn-lt"/>
                <a:cs typeface="Arial" panose="020B0604020202020204" pitchFamily="34" charset="0"/>
              </a:rPr>
              <a:t>For entry-level and retiree buyers, what is legal to build </a:t>
            </a:r>
            <a:r>
              <a:rPr lang="en-US" sz="1700" b="1" dirty="0">
                <a:latin typeface="+mn-lt"/>
                <a:cs typeface="Arial" panose="020B0604020202020204" pitchFamily="34" charset="0"/>
              </a:rPr>
              <a:t>makes a </a:t>
            </a:r>
            <a:r>
              <a:rPr lang="en-US" sz="1700" b="1" dirty="0" smtClean="0">
                <a:latin typeface="+mn-lt"/>
                <a:cs typeface="Arial" panose="020B0604020202020204" pitchFamily="34" charset="0"/>
              </a:rPr>
              <a:t>huge difference</a:t>
            </a:r>
            <a:endParaRPr lang="en-US" sz="1700" b="1" dirty="0">
              <a:latin typeface="+mn-lt"/>
              <a:cs typeface="Arial" panose="020B0604020202020204" pitchFamily="34" charset="0"/>
            </a:endParaRPr>
          </a:p>
        </p:txBody>
      </p:sp>
      <p:sp>
        <p:nvSpPr>
          <p:cNvPr id="4" name="Slide Number Placeholder 3"/>
          <p:cNvSpPr>
            <a:spLocks noGrp="1"/>
          </p:cNvSpPr>
          <p:nvPr>
            <p:ph type="sldNum" sz="quarter" idx="12"/>
          </p:nvPr>
        </p:nvSpPr>
        <p:spPr>
          <a:xfrm>
            <a:off x="6965949" y="6451949"/>
            <a:ext cx="2057400" cy="365125"/>
          </a:xfrm>
        </p:spPr>
        <p:txBody>
          <a:bodyPr/>
          <a:lstStyle/>
          <a:p>
            <a:fld id="{AA64661E-BB1B-4562-AFE2-BCC756829917}" type="slidenum">
              <a:rPr lang="en-US" smtClean="0"/>
              <a:pPr/>
              <a:t>8</a:t>
            </a:fld>
            <a:endParaRPr lang="en-US" dirty="0"/>
          </a:p>
        </p:txBody>
      </p:sp>
      <p:cxnSp>
        <p:nvCxnSpPr>
          <p:cNvPr id="5" name="Straight Connector 4"/>
          <p:cNvCxnSpPr/>
          <p:nvPr/>
        </p:nvCxnSpPr>
        <p:spPr>
          <a:xfrm>
            <a:off x="536446" y="434933"/>
            <a:ext cx="8023860" cy="0"/>
          </a:xfrm>
          <a:prstGeom prst="line">
            <a:avLst/>
          </a:prstGeom>
          <a:ln w="28575">
            <a:solidFill>
              <a:srgbClr val="008CCC"/>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98783" y="473106"/>
            <a:ext cx="9045217" cy="1815882"/>
          </a:xfrm>
          <a:prstGeom prst="rect">
            <a:avLst/>
          </a:prstGeom>
          <a:noFill/>
        </p:spPr>
        <p:txBody>
          <a:bodyPr wrap="square" rtlCol="0">
            <a:spAutoFit/>
          </a:bodyPr>
          <a:lstStyle/>
          <a:p>
            <a:pPr marL="285750" indent="-285750">
              <a:buFont typeface="Arial" panose="020B0604020202020204" pitchFamily="34" charset="0"/>
              <a:buChar char="•"/>
            </a:pPr>
            <a:r>
              <a:rPr lang="en-US" sz="1400" b="1" dirty="0">
                <a:cs typeface="Arial" panose="020B0604020202020204" pitchFamily="34" charset="0"/>
              </a:rPr>
              <a:t>By increasing as built density (units/acre), </a:t>
            </a:r>
            <a:r>
              <a:rPr lang="en-US" sz="1400" b="1" dirty="0" smtClean="0">
                <a:cs typeface="Arial" panose="020B0604020202020204" pitchFamily="34" charset="0"/>
              </a:rPr>
              <a:t>the gross </a:t>
            </a:r>
            <a:r>
              <a:rPr lang="en-US" sz="1400" b="1" dirty="0">
                <a:cs typeface="Arial" panose="020B0604020202020204" pitchFamily="34" charset="0"/>
              </a:rPr>
              <a:t>living area (GLA) &amp; price </a:t>
            </a:r>
            <a:r>
              <a:rPr lang="en-US" sz="1400" b="1" dirty="0" smtClean="0">
                <a:cs typeface="Arial" panose="020B0604020202020204" pitchFamily="34" charset="0"/>
              </a:rPr>
              <a:t>drop for both single-family detached (SFD) </a:t>
            </a:r>
            <a:r>
              <a:rPr lang="en-US" sz="1400" b="1" dirty="0">
                <a:cs typeface="Arial" panose="020B0604020202020204" pitchFamily="34" charset="0"/>
              </a:rPr>
              <a:t>&amp; </a:t>
            </a:r>
            <a:r>
              <a:rPr lang="en-US" sz="1400" b="1" dirty="0" smtClean="0">
                <a:cs typeface="Arial" panose="020B0604020202020204" pitchFamily="34" charset="0"/>
              </a:rPr>
              <a:t>single-family attached (SFA) homes, </a:t>
            </a:r>
            <a:r>
              <a:rPr lang="en-US" sz="1400" b="1" dirty="0">
                <a:cs typeface="Arial" panose="020B0604020202020204" pitchFamily="34" charset="0"/>
              </a:rPr>
              <a:t>unleashing naturally </a:t>
            </a:r>
            <a:r>
              <a:rPr lang="en-US" sz="1400" b="1" dirty="0" smtClean="0">
                <a:cs typeface="Arial" panose="020B0604020202020204" pitchFamily="34" charset="0"/>
              </a:rPr>
              <a:t>occurring affordable </a:t>
            </a:r>
            <a:r>
              <a:rPr lang="en-US" sz="1400" b="1" dirty="0">
                <a:cs typeface="Arial" panose="020B0604020202020204" pitchFamily="34" charset="0"/>
              </a:rPr>
              <a:t>housing </a:t>
            </a:r>
            <a:r>
              <a:rPr lang="en-US" sz="1400" b="1" dirty="0" smtClean="0">
                <a:cs typeface="Arial" panose="020B0604020202020204" pitchFamily="34" charset="0"/>
              </a:rPr>
              <a:t>(without needing subsidies) &amp; </a:t>
            </a:r>
            <a:r>
              <a:rPr lang="en-US" sz="1400" b="1" dirty="0">
                <a:cs typeface="Arial" panose="020B0604020202020204" pitchFamily="34" charset="0"/>
              </a:rPr>
              <a:t>promoting filtering, as lower cost housing is purchased or rented by lower income households</a:t>
            </a:r>
            <a:r>
              <a:rPr lang="en-US" sz="1400" b="1" dirty="0" smtClean="0">
                <a:cs typeface="Arial" panose="020B0604020202020204" pitchFamily="34" charset="0"/>
              </a:rPr>
              <a:t>.*</a:t>
            </a:r>
            <a:endParaRPr lang="en-US" sz="1400" b="1" dirty="0">
              <a:cs typeface="Arial" panose="020B0604020202020204" pitchFamily="34" charset="0"/>
            </a:endParaRPr>
          </a:p>
          <a:p>
            <a:pPr marL="285750" indent="-285750">
              <a:buFont typeface="Arial" panose="020B0604020202020204" pitchFamily="34" charset="0"/>
              <a:buChar char="•"/>
            </a:pPr>
            <a:r>
              <a:rPr lang="en-US" sz="1400" b="1" dirty="0" smtClean="0"/>
              <a:t>Housing abundance requires building new homes near the median price for existing SFD stock </a:t>
            </a:r>
            <a:r>
              <a:rPr lang="en-US" sz="1400" b="1" dirty="0" smtClean="0"/>
              <a:t>(Loudoun </a:t>
            </a:r>
            <a:r>
              <a:rPr lang="en-US" sz="1400" b="1" dirty="0" smtClean="0"/>
              <a:t>Co.: </a:t>
            </a:r>
            <a:r>
              <a:rPr lang="en-US" sz="1400" b="1" dirty="0" smtClean="0"/>
              <a:t>$894k</a:t>
            </a:r>
            <a:r>
              <a:rPr lang="en-US" sz="1400" b="1" dirty="0" smtClean="0"/>
              <a:t>).</a:t>
            </a:r>
          </a:p>
          <a:p>
            <a:pPr marL="742950" lvl="1" indent="-285750">
              <a:buFont typeface="Arial" panose="020B0604020202020204" pitchFamily="34" charset="0"/>
              <a:buChar char="•"/>
            </a:pPr>
            <a:r>
              <a:rPr lang="en-US" sz="1400" b="1" dirty="0" smtClean="0"/>
              <a:t>10% of new </a:t>
            </a:r>
            <a:r>
              <a:rPr lang="en-US" sz="1400" b="1" dirty="0" smtClean="0"/>
              <a:t>Loudoun </a:t>
            </a:r>
            <a:r>
              <a:rPr lang="en-US" sz="1400" b="1" dirty="0" smtClean="0"/>
              <a:t>County SFD are priced </a:t>
            </a:r>
            <a:r>
              <a:rPr lang="en-US" sz="1400" b="1" dirty="0" smtClean="0"/>
              <a:t>below </a:t>
            </a:r>
            <a:r>
              <a:rPr lang="en-US" sz="1400" b="1" dirty="0" smtClean="0"/>
              <a:t>this median, yet 100% of new SFA are below the median.</a:t>
            </a:r>
          </a:p>
          <a:p>
            <a:pPr marL="742950" lvl="1" indent="-285750">
              <a:buFont typeface="Arial" panose="020B0604020202020204" pitchFamily="34" charset="0"/>
              <a:buChar char="•"/>
            </a:pPr>
            <a:r>
              <a:rPr lang="en-US" sz="1400" b="1" dirty="0" smtClean="0"/>
              <a:t>Forty percent of Loudoun </a:t>
            </a:r>
            <a:r>
              <a:rPr lang="en-US" sz="1400" b="1" dirty="0" smtClean="0"/>
              <a:t>single-family built since 2000 have been SFA (requiring about 1/4 the land of SFD).</a:t>
            </a:r>
          </a:p>
          <a:p>
            <a:pPr marL="742950" lvl="1" indent="-285750">
              <a:buFont typeface="Arial" panose="020B0604020202020204" pitchFamily="34" charset="0"/>
              <a:buChar char="•"/>
            </a:pPr>
            <a:r>
              <a:rPr lang="en-US" sz="1400" b="1" dirty="0" smtClean="0"/>
              <a:t>Sprawl and infrastructure costs can be reduced by allowing smaller SFD lots (6-9 homes/acre), and building more duplex/twin homes (8-10/acre), and SFA homes </a:t>
            </a:r>
            <a:r>
              <a:rPr lang="en-US" sz="1400" b="1" dirty="0" smtClean="0"/>
              <a:t>(</a:t>
            </a:r>
            <a:r>
              <a:rPr lang="en-US" sz="1400" b="1" dirty="0" smtClean="0"/>
              <a:t>20</a:t>
            </a:r>
            <a:r>
              <a:rPr lang="en-US" sz="1400" b="1" dirty="0" smtClean="0"/>
              <a:t>-25 </a:t>
            </a:r>
            <a:r>
              <a:rPr lang="en-US" sz="1400" b="1" dirty="0" smtClean="0"/>
              <a:t>home/acre)</a:t>
            </a:r>
            <a:endParaRPr lang="en-US" sz="1400" b="1" dirty="0"/>
          </a:p>
        </p:txBody>
      </p:sp>
      <p:sp>
        <p:nvSpPr>
          <p:cNvPr id="8" name="Rectangle 7"/>
          <p:cNvSpPr/>
          <p:nvPr/>
        </p:nvSpPr>
        <p:spPr>
          <a:xfrm>
            <a:off x="242579" y="6319171"/>
            <a:ext cx="5936547" cy="430887"/>
          </a:xfrm>
          <a:prstGeom prst="rect">
            <a:avLst/>
          </a:prstGeom>
        </p:spPr>
        <p:txBody>
          <a:bodyPr wrap="square">
            <a:spAutoFit/>
          </a:bodyPr>
          <a:lstStyle/>
          <a:p>
            <a:r>
              <a:rPr lang="en-US" sz="1100" dirty="0" smtClean="0"/>
              <a:t>* </a:t>
            </a:r>
            <a:r>
              <a:rPr lang="en-US" sz="1100" dirty="0">
                <a:cs typeface="Arial" panose="020B0604020202020204" pitchFamily="34" charset="0"/>
              </a:rPr>
              <a:t>Across 280 counties, these relationships had a correlation of 84% &amp; 60% for SFD &amp; SFA respectively</a:t>
            </a:r>
            <a:r>
              <a:rPr lang="en-US" sz="1100" dirty="0" smtClean="0">
                <a:cs typeface="Arial" panose="020B0604020202020204" pitchFamily="34" charset="0"/>
              </a:rPr>
              <a:t>.</a:t>
            </a:r>
            <a:endParaRPr lang="en-US" sz="1100" dirty="0" smtClean="0"/>
          </a:p>
          <a:p>
            <a:r>
              <a:rPr lang="en-US" sz="1100" dirty="0" smtClean="0"/>
              <a:t>Housing </a:t>
            </a:r>
            <a:r>
              <a:rPr lang="en-US" sz="1100" dirty="0"/>
              <a:t>and Economic Analysis Toolkit (HEAT): </a:t>
            </a:r>
            <a:r>
              <a:rPr lang="en-US" sz="1100" spc="-23" dirty="0">
                <a:solidFill>
                  <a:schemeClr val="bg1"/>
                </a:solidFill>
                <a:cs typeface="Arial"/>
                <a:hlinkClick r:id="rId3"/>
              </a:rPr>
              <a:t>https://heat.aeihousingcenter.org/toolkit</a:t>
            </a:r>
            <a:r>
              <a:rPr lang="en-US" sz="1100" spc="-23" dirty="0">
                <a:solidFill>
                  <a:schemeClr val="bg1"/>
                </a:solidFill>
                <a:cs typeface="Arial"/>
              </a:rPr>
              <a:t>  </a:t>
            </a:r>
          </a:p>
        </p:txBody>
      </p:sp>
      <p:pic>
        <p:nvPicPr>
          <p:cNvPr id="3" name="Picture 2"/>
          <p:cNvPicPr>
            <a:picLocks noChangeAspect="1"/>
          </p:cNvPicPr>
          <p:nvPr/>
        </p:nvPicPr>
        <p:blipFill>
          <a:blip r:embed="rId4"/>
          <a:stretch>
            <a:fillRect/>
          </a:stretch>
        </p:blipFill>
        <p:spPr>
          <a:xfrm>
            <a:off x="860708" y="2279227"/>
            <a:ext cx="7327145" cy="4048108"/>
          </a:xfrm>
          <a:prstGeom prst="rect">
            <a:avLst/>
          </a:prstGeom>
        </p:spPr>
      </p:pic>
    </p:spTree>
    <p:extLst>
      <p:ext uri="{BB962C8B-B14F-4D97-AF65-F5344CB8AC3E}">
        <p14:creationId xmlns:p14="http://schemas.microsoft.com/office/powerpoint/2010/main" val="2414663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83" y="41667"/>
            <a:ext cx="8924566" cy="457200"/>
          </a:xfrm>
          <a:noFill/>
        </p:spPr>
        <p:txBody>
          <a:bodyPr>
            <a:noAutofit/>
          </a:bodyPr>
          <a:lstStyle/>
          <a:p>
            <a:r>
              <a:rPr lang="en-US" sz="1700" b="1" dirty="0" smtClean="0">
                <a:latin typeface="+mn-lt"/>
                <a:cs typeface="Arial" panose="020B0604020202020204" pitchFamily="34" charset="0"/>
              </a:rPr>
              <a:t>Henrico Co</a:t>
            </a:r>
            <a:r>
              <a:rPr lang="en-US" sz="1700" b="1" dirty="0" smtClean="0">
                <a:latin typeface="+mn-lt"/>
                <a:cs typeface="Arial" panose="020B0604020202020204" pitchFamily="34" charset="0"/>
              </a:rPr>
              <a:t>.: </a:t>
            </a:r>
            <a:r>
              <a:rPr lang="en-US" sz="1700" b="1" dirty="0" smtClean="0">
                <a:latin typeface="+mn-lt"/>
                <a:cs typeface="Arial" panose="020B0604020202020204" pitchFamily="34" charset="0"/>
              </a:rPr>
              <a:t>For entry-level and retiree buyers, what is legal to build </a:t>
            </a:r>
            <a:r>
              <a:rPr lang="en-US" sz="1700" b="1" dirty="0">
                <a:latin typeface="+mn-lt"/>
                <a:cs typeface="Arial" panose="020B0604020202020204" pitchFamily="34" charset="0"/>
              </a:rPr>
              <a:t>makes a </a:t>
            </a:r>
            <a:r>
              <a:rPr lang="en-US" sz="1700" b="1" dirty="0" smtClean="0">
                <a:latin typeface="+mn-lt"/>
                <a:cs typeface="Arial" panose="020B0604020202020204" pitchFamily="34" charset="0"/>
              </a:rPr>
              <a:t>huge difference</a:t>
            </a:r>
            <a:endParaRPr lang="en-US" sz="1700" b="1" dirty="0">
              <a:latin typeface="+mn-lt"/>
              <a:cs typeface="Arial" panose="020B0604020202020204" pitchFamily="34" charset="0"/>
            </a:endParaRPr>
          </a:p>
        </p:txBody>
      </p:sp>
      <p:sp>
        <p:nvSpPr>
          <p:cNvPr id="4" name="Slide Number Placeholder 3"/>
          <p:cNvSpPr>
            <a:spLocks noGrp="1"/>
          </p:cNvSpPr>
          <p:nvPr>
            <p:ph type="sldNum" sz="quarter" idx="12"/>
          </p:nvPr>
        </p:nvSpPr>
        <p:spPr>
          <a:xfrm>
            <a:off x="6965949" y="6451949"/>
            <a:ext cx="2057400" cy="365125"/>
          </a:xfrm>
        </p:spPr>
        <p:txBody>
          <a:bodyPr/>
          <a:lstStyle/>
          <a:p>
            <a:fld id="{AA64661E-BB1B-4562-AFE2-BCC756829917}" type="slidenum">
              <a:rPr lang="en-US" smtClean="0"/>
              <a:pPr/>
              <a:t>9</a:t>
            </a:fld>
            <a:endParaRPr lang="en-US" dirty="0"/>
          </a:p>
        </p:txBody>
      </p:sp>
      <p:cxnSp>
        <p:nvCxnSpPr>
          <p:cNvPr id="5" name="Straight Connector 4"/>
          <p:cNvCxnSpPr/>
          <p:nvPr/>
        </p:nvCxnSpPr>
        <p:spPr>
          <a:xfrm>
            <a:off x="536446" y="434933"/>
            <a:ext cx="8023860" cy="0"/>
          </a:xfrm>
          <a:prstGeom prst="line">
            <a:avLst/>
          </a:prstGeom>
          <a:ln w="28575">
            <a:solidFill>
              <a:srgbClr val="008CCC"/>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98783" y="415958"/>
            <a:ext cx="9045217" cy="2031325"/>
          </a:xfrm>
          <a:prstGeom prst="rect">
            <a:avLst/>
          </a:prstGeom>
          <a:noFill/>
        </p:spPr>
        <p:txBody>
          <a:bodyPr wrap="square" rtlCol="0">
            <a:spAutoFit/>
          </a:bodyPr>
          <a:lstStyle/>
          <a:p>
            <a:pPr marL="285750" indent="-285750">
              <a:buFont typeface="Arial" panose="020B0604020202020204" pitchFamily="34" charset="0"/>
              <a:buChar char="•"/>
            </a:pPr>
            <a:r>
              <a:rPr lang="en-US" sz="1400" b="1" dirty="0">
                <a:cs typeface="Arial" panose="020B0604020202020204" pitchFamily="34" charset="0"/>
              </a:rPr>
              <a:t>By increasing as built density (units/acre), </a:t>
            </a:r>
            <a:r>
              <a:rPr lang="en-US" sz="1400" b="1" dirty="0" smtClean="0">
                <a:cs typeface="Arial" panose="020B0604020202020204" pitchFamily="34" charset="0"/>
              </a:rPr>
              <a:t>the gross </a:t>
            </a:r>
            <a:r>
              <a:rPr lang="en-US" sz="1400" b="1" dirty="0">
                <a:cs typeface="Arial" panose="020B0604020202020204" pitchFamily="34" charset="0"/>
              </a:rPr>
              <a:t>living area (GLA) &amp; price </a:t>
            </a:r>
            <a:r>
              <a:rPr lang="en-US" sz="1400" b="1" dirty="0" smtClean="0">
                <a:cs typeface="Arial" panose="020B0604020202020204" pitchFamily="34" charset="0"/>
              </a:rPr>
              <a:t>drop for both single-family detached (SFD) </a:t>
            </a:r>
            <a:r>
              <a:rPr lang="en-US" sz="1400" b="1" dirty="0">
                <a:cs typeface="Arial" panose="020B0604020202020204" pitchFamily="34" charset="0"/>
              </a:rPr>
              <a:t>&amp; </a:t>
            </a:r>
            <a:r>
              <a:rPr lang="en-US" sz="1400" b="1" dirty="0" smtClean="0">
                <a:cs typeface="Arial" panose="020B0604020202020204" pitchFamily="34" charset="0"/>
              </a:rPr>
              <a:t>single-family attached (SFA) homes, </a:t>
            </a:r>
            <a:r>
              <a:rPr lang="en-US" sz="1400" b="1" dirty="0">
                <a:cs typeface="Arial" panose="020B0604020202020204" pitchFamily="34" charset="0"/>
              </a:rPr>
              <a:t>unleashing naturally </a:t>
            </a:r>
            <a:r>
              <a:rPr lang="en-US" sz="1400" b="1" dirty="0" smtClean="0">
                <a:cs typeface="Arial" panose="020B0604020202020204" pitchFamily="34" charset="0"/>
              </a:rPr>
              <a:t>occurring affordable </a:t>
            </a:r>
            <a:r>
              <a:rPr lang="en-US" sz="1400" b="1" dirty="0">
                <a:cs typeface="Arial" panose="020B0604020202020204" pitchFamily="34" charset="0"/>
              </a:rPr>
              <a:t>housing </a:t>
            </a:r>
            <a:r>
              <a:rPr lang="en-US" sz="1400" b="1" dirty="0" smtClean="0">
                <a:cs typeface="Arial" panose="020B0604020202020204" pitchFamily="34" charset="0"/>
              </a:rPr>
              <a:t>(without needing subsidies) &amp; </a:t>
            </a:r>
            <a:r>
              <a:rPr lang="en-US" sz="1400" b="1" dirty="0">
                <a:cs typeface="Arial" panose="020B0604020202020204" pitchFamily="34" charset="0"/>
              </a:rPr>
              <a:t>promoting filtering, as lower cost housing is purchased or rented by lower income households</a:t>
            </a:r>
            <a:r>
              <a:rPr lang="en-US" sz="1400" b="1" dirty="0" smtClean="0">
                <a:cs typeface="Arial" panose="020B0604020202020204" pitchFamily="34" charset="0"/>
              </a:rPr>
              <a:t>.*</a:t>
            </a:r>
            <a:endParaRPr lang="en-US" sz="1400" b="1" dirty="0">
              <a:cs typeface="Arial" panose="020B0604020202020204" pitchFamily="34" charset="0"/>
            </a:endParaRPr>
          </a:p>
          <a:p>
            <a:pPr marL="285750" indent="-285750">
              <a:buFont typeface="Arial" panose="020B0604020202020204" pitchFamily="34" charset="0"/>
              <a:buChar char="•"/>
            </a:pPr>
            <a:r>
              <a:rPr lang="en-US" sz="1400" b="1" dirty="0" smtClean="0"/>
              <a:t>Housing abundance requires building new homes near the median price for existing SFD stock </a:t>
            </a:r>
            <a:r>
              <a:rPr lang="en-US" sz="1400" b="1" dirty="0" smtClean="0"/>
              <a:t>(Henrico </a:t>
            </a:r>
            <a:r>
              <a:rPr lang="en-US" sz="1400" b="1" dirty="0" smtClean="0"/>
              <a:t>Co.: </a:t>
            </a:r>
            <a:r>
              <a:rPr lang="en-US" sz="1400" b="1" dirty="0" smtClean="0"/>
              <a:t>$367k</a:t>
            </a:r>
            <a:r>
              <a:rPr lang="en-US" sz="1400" b="1" dirty="0" smtClean="0"/>
              <a:t>).</a:t>
            </a:r>
          </a:p>
          <a:p>
            <a:pPr marL="742950" lvl="1" indent="-285750">
              <a:buFont typeface="Arial" panose="020B0604020202020204" pitchFamily="34" charset="0"/>
              <a:buChar char="•"/>
            </a:pPr>
            <a:r>
              <a:rPr lang="en-US" sz="1400" b="1" dirty="0" smtClean="0"/>
              <a:t>0% </a:t>
            </a:r>
            <a:r>
              <a:rPr lang="en-US" sz="1400" b="1" dirty="0" smtClean="0"/>
              <a:t>of new </a:t>
            </a:r>
            <a:r>
              <a:rPr lang="en-US" sz="1400" b="1" dirty="0" smtClean="0"/>
              <a:t>Henrico Co. SFD </a:t>
            </a:r>
            <a:r>
              <a:rPr lang="en-US" sz="1400" b="1" dirty="0" smtClean="0"/>
              <a:t>are priced </a:t>
            </a:r>
            <a:r>
              <a:rPr lang="en-US" sz="1400" b="1" dirty="0" smtClean="0"/>
              <a:t>below </a:t>
            </a:r>
            <a:r>
              <a:rPr lang="en-US" sz="1400" b="1" dirty="0" smtClean="0"/>
              <a:t>this median, yet </a:t>
            </a:r>
            <a:r>
              <a:rPr lang="en-US" sz="1400" b="1" dirty="0" smtClean="0"/>
              <a:t>20% </a:t>
            </a:r>
            <a:r>
              <a:rPr lang="en-US" sz="1400" b="1" dirty="0" smtClean="0"/>
              <a:t>of new SFA are below the median.</a:t>
            </a:r>
          </a:p>
          <a:p>
            <a:pPr marL="742950" lvl="1" indent="-285750">
              <a:buFont typeface="Arial" panose="020B0604020202020204" pitchFamily="34" charset="0"/>
              <a:buChar char="•"/>
            </a:pPr>
            <a:r>
              <a:rPr lang="en-US" sz="1400" b="1" dirty="0" smtClean="0"/>
              <a:t>Twenty-five percent of Henrico Co. </a:t>
            </a:r>
            <a:r>
              <a:rPr lang="en-US" sz="1400" b="1" dirty="0" smtClean="0"/>
              <a:t>single-family built since 2000 have been SFA (requiring about 1/4 the land of SFD).</a:t>
            </a:r>
          </a:p>
          <a:p>
            <a:pPr marL="742950" lvl="1" indent="-285750">
              <a:buFont typeface="Arial" panose="020B0604020202020204" pitchFamily="34" charset="0"/>
              <a:buChar char="•"/>
            </a:pPr>
            <a:r>
              <a:rPr lang="en-US" sz="1400" b="1" dirty="0" smtClean="0"/>
              <a:t>Sprawl and infrastructure costs can be reduced by allowing smaller SFD lots (6-9 homes/acre), and building more duplex/twin homes (8-10/acre), and SFA homes </a:t>
            </a:r>
            <a:r>
              <a:rPr lang="en-US" sz="1400" b="1" dirty="0" smtClean="0"/>
              <a:t>(</a:t>
            </a:r>
            <a:r>
              <a:rPr lang="en-US" sz="1400" b="1" dirty="0" smtClean="0"/>
              <a:t>20</a:t>
            </a:r>
            <a:r>
              <a:rPr lang="en-US" sz="1400" b="1" dirty="0" smtClean="0"/>
              <a:t>-25 </a:t>
            </a:r>
            <a:r>
              <a:rPr lang="en-US" sz="1400" b="1" dirty="0" smtClean="0"/>
              <a:t>home/acre)</a:t>
            </a:r>
            <a:endParaRPr lang="en-US" sz="1400" b="1" dirty="0"/>
          </a:p>
        </p:txBody>
      </p:sp>
      <p:sp>
        <p:nvSpPr>
          <p:cNvPr id="8" name="Rectangle 7"/>
          <p:cNvSpPr/>
          <p:nvPr/>
        </p:nvSpPr>
        <p:spPr>
          <a:xfrm>
            <a:off x="242579" y="6319171"/>
            <a:ext cx="5936547" cy="430887"/>
          </a:xfrm>
          <a:prstGeom prst="rect">
            <a:avLst/>
          </a:prstGeom>
        </p:spPr>
        <p:txBody>
          <a:bodyPr wrap="square">
            <a:spAutoFit/>
          </a:bodyPr>
          <a:lstStyle/>
          <a:p>
            <a:r>
              <a:rPr lang="en-US" sz="1100" dirty="0" smtClean="0"/>
              <a:t>* </a:t>
            </a:r>
            <a:r>
              <a:rPr lang="en-US" sz="1100" dirty="0">
                <a:cs typeface="Arial" panose="020B0604020202020204" pitchFamily="34" charset="0"/>
              </a:rPr>
              <a:t>Across 280 counties, these relationships had a correlation of 84% &amp; 60% for SFD &amp; SFA respectively</a:t>
            </a:r>
            <a:r>
              <a:rPr lang="en-US" sz="1100" dirty="0" smtClean="0">
                <a:cs typeface="Arial" panose="020B0604020202020204" pitchFamily="34" charset="0"/>
              </a:rPr>
              <a:t>.</a:t>
            </a:r>
            <a:endParaRPr lang="en-US" sz="1100" dirty="0" smtClean="0"/>
          </a:p>
          <a:p>
            <a:r>
              <a:rPr lang="en-US" sz="1100" dirty="0" smtClean="0"/>
              <a:t>Housing </a:t>
            </a:r>
            <a:r>
              <a:rPr lang="en-US" sz="1100" dirty="0"/>
              <a:t>and Economic Analysis Toolkit (HEAT): </a:t>
            </a:r>
            <a:r>
              <a:rPr lang="en-US" sz="1100" spc="-23" dirty="0">
                <a:solidFill>
                  <a:schemeClr val="bg1"/>
                </a:solidFill>
                <a:cs typeface="Arial"/>
                <a:hlinkClick r:id="rId3"/>
              </a:rPr>
              <a:t>https://heat.aeihousingcenter.org/toolkit</a:t>
            </a:r>
            <a:r>
              <a:rPr lang="en-US" sz="1100" spc="-23" dirty="0">
                <a:solidFill>
                  <a:schemeClr val="bg1"/>
                </a:solidFill>
                <a:cs typeface="Arial"/>
              </a:rPr>
              <a:t>  </a:t>
            </a:r>
          </a:p>
        </p:txBody>
      </p:sp>
      <p:pic>
        <p:nvPicPr>
          <p:cNvPr id="6" name="Picture 5"/>
          <p:cNvPicPr>
            <a:picLocks noChangeAspect="1"/>
          </p:cNvPicPr>
          <p:nvPr/>
        </p:nvPicPr>
        <p:blipFill>
          <a:blip r:embed="rId4"/>
          <a:stretch>
            <a:fillRect/>
          </a:stretch>
        </p:blipFill>
        <p:spPr>
          <a:xfrm>
            <a:off x="1087946" y="2354300"/>
            <a:ext cx="7002862" cy="4057796"/>
          </a:xfrm>
          <a:prstGeom prst="rect">
            <a:avLst/>
          </a:prstGeom>
        </p:spPr>
      </p:pic>
    </p:spTree>
    <p:extLst>
      <p:ext uri="{BB962C8B-B14F-4D97-AF65-F5344CB8AC3E}">
        <p14:creationId xmlns:p14="http://schemas.microsoft.com/office/powerpoint/2010/main" val="39526082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5E1C717D8C78344B0E0B1C8E24EEC8A" ma:contentTypeVersion="11" ma:contentTypeDescription="Create a new document." ma:contentTypeScope="" ma:versionID="1e2c07bc344d57e1e0cee99c2ccce696">
  <xsd:schema xmlns:xsd="http://www.w3.org/2001/XMLSchema" xmlns:xs="http://www.w3.org/2001/XMLSchema" xmlns:p="http://schemas.microsoft.com/office/2006/metadata/properties" xmlns:ns3="00e0a282-94ef-4c84-87fa-6437061f66fa" targetNamespace="http://schemas.microsoft.com/office/2006/metadata/properties" ma:root="true" ma:fieldsID="a987977357141ae21420ef7d10f8ddc7" ns3:_="">
    <xsd:import namespace="00e0a282-94ef-4c84-87fa-6437061f66fa"/>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MediaServiceSystemTags" minOccurs="0"/>
                <xsd:element ref="ns3:MediaServiceGenerationTime" minOccurs="0"/>
                <xsd:element ref="ns3:MediaServiceEventHashCode" minOccurs="0"/>
                <xsd:element ref="ns3:MediaLengthInSecond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e0a282-94ef-4c84-87fa-6437061f66fa"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ystemTags" ma:index="13" nillable="true" ma:displayName="MediaServiceSystemTags" ma:hidden="true" ma:internalName="MediaServiceSystemTags"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A4D7D27-0514-4DEE-8B3C-6DB9869DED72}">
  <ds:schemaRefs>
    <ds:schemaRef ds:uri="http://schemas.microsoft.com/sharepoint/v3/contenttype/forms"/>
  </ds:schemaRefs>
</ds:datastoreItem>
</file>

<file path=customXml/itemProps2.xml><?xml version="1.0" encoding="utf-8"?>
<ds:datastoreItem xmlns:ds="http://schemas.openxmlformats.org/officeDocument/2006/customXml" ds:itemID="{9C5F4AEC-E0E6-44B5-A5A9-9C0977842D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e0a282-94ef-4c84-87fa-6437061f66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51625EE-8127-407C-B1C7-EE1CE0FB7AA6}">
  <ds:schemaRefs>
    <ds:schemaRef ds:uri="http://purl.org/dc/elements/1.1/"/>
    <ds:schemaRef ds:uri="http://schemas.microsoft.com/office/2006/metadata/properties"/>
    <ds:schemaRef ds:uri="00e0a282-94ef-4c84-87fa-6437061f66fa"/>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113099</TotalTime>
  <Words>6100</Words>
  <Application>Microsoft Office PowerPoint</Application>
  <PresentationFormat>On-screen Show (4:3)</PresentationFormat>
  <Paragraphs>517</Paragraphs>
  <Slides>38</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Calibri Light</vt:lpstr>
      <vt:lpstr>Symbol</vt:lpstr>
      <vt:lpstr>Times New Roman</vt:lpstr>
      <vt:lpstr>Wingdings</vt:lpstr>
      <vt:lpstr>Office Theme</vt:lpstr>
      <vt:lpstr>PowerPoint Presentation</vt:lpstr>
      <vt:lpstr>PowerPoint Presentation</vt:lpstr>
      <vt:lpstr>PowerPoint Presentation</vt:lpstr>
      <vt:lpstr>Virginia is facing housing challenges </vt:lpstr>
      <vt:lpstr>PowerPoint Presentation</vt:lpstr>
      <vt:lpstr>PowerPoint Presentation</vt:lpstr>
      <vt:lpstr>PowerPoint Presentation</vt:lpstr>
      <vt:lpstr>Loudoun Co.: For entry-level and retiree buyers, what is legal to build makes a huge difference</vt:lpstr>
      <vt:lpstr>Henrico Co.: For entry-level and retiree buyers, what is legal to build makes a huge difference</vt:lpstr>
      <vt:lpstr>Va Beach City: For entry-level and retiree buyers, what is legal to build makes a huge difference</vt:lpstr>
      <vt:lpstr>How Light-touch Density and Livable Urban Villages Can Ignite Virginia’s Housing Abundance Sequence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Key Components in Virginia’s Housing Success Playbook</vt:lpstr>
      <vt:lpstr>Policy 1: Smaller lot sizes</vt:lpstr>
      <vt:lpstr>PowerPoint Presentation</vt:lpstr>
      <vt:lpstr>Policy 2: Infill Light-touch Density</vt:lpstr>
      <vt:lpstr>PowerPoint Presentation</vt:lpstr>
      <vt:lpstr>PowerPoint Presentation</vt:lpstr>
      <vt:lpstr>Policy 3: Livable Urban Villages</vt:lpstr>
      <vt:lpstr>PowerPoint Presentation</vt:lpstr>
      <vt:lpstr>PowerPoint Presentation</vt:lpstr>
      <vt:lpstr>PowerPoint Presentation</vt:lpstr>
      <vt:lpstr>Appendix</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Pinto</dc:creator>
  <cp:lastModifiedBy>Edward Pinto</cp:lastModifiedBy>
  <cp:revision>416</cp:revision>
  <cp:lastPrinted>2024-12-09T18:46:25Z</cp:lastPrinted>
  <dcterms:created xsi:type="dcterms:W3CDTF">2024-06-24T12:11:06Z</dcterms:created>
  <dcterms:modified xsi:type="dcterms:W3CDTF">2024-12-10T13:09:09Z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0x01010065E1C717D8C78344B0E0B1C8E24EEC8A</vt:lpwstr>
  </property>
</Properties>
</file>